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64" r:id="rId3"/>
    <p:sldId id="262" r:id="rId4"/>
    <p:sldId id="263" r:id="rId5"/>
    <p:sldId id="257" r:id="rId6"/>
    <p:sldId id="259" r:id="rId7"/>
    <p:sldId id="260" r:id="rId8"/>
    <p:sldId id="265" r:id="rId9"/>
    <p:sldId id="26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9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33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tr-T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tr-T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tr-T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tr-T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tr-T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tr-T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tr-T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tr-T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tr-T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tr-T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tr-T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tr-T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tr-T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tr-T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tr-T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tr-T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tr-T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tr-T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tr-T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tr-TR"/>
          </a:p>
        </p:txBody>
      </p:sp>
      <p:sp>
        <p:nvSpPr>
          <p:cNvPr id="66563" name="Rectangle 3"/>
          <p:cNvSpPr>
            <a:spLocks noGrp="1" noChangeArrowheads="1"/>
          </p:cNvSpPr>
          <p:nvPr>
            <p:ph type="ctrTitle"/>
          </p:nvPr>
        </p:nvSpPr>
        <p:spPr>
          <a:xfrm>
            <a:off x="315913" y="466725"/>
            <a:ext cx="6781800" cy="2133600"/>
          </a:xfrm>
        </p:spPr>
        <p:txBody>
          <a:bodyPr/>
          <a:lstStyle>
            <a:lvl1pPr algn="r">
              <a:defRPr sz="4800"/>
            </a:lvl1pPr>
          </a:lstStyle>
          <a:p>
            <a:r>
              <a:rPr lang="tr-TR" altLang="en-US" smtClean="0"/>
              <a:t>Asıl başlık stili için tıklatın</a:t>
            </a:r>
            <a:endParaRPr lang="tr-TR" altLang="en-US"/>
          </a:p>
        </p:txBody>
      </p:sp>
      <p:sp>
        <p:nvSpPr>
          <p:cNvPr id="665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tr-TR" altLang="en-US" smtClean="0"/>
              <a:t>Asıl alt başlık stilini düzenlemek için tıklatın</a:t>
            </a:r>
            <a:endParaRPr lang="tr-TR" altLang="en-US"/>
          </a:p>
        </p:txBody>
      </p:sp>
      <p:sp>
        <p:nvSpPr>
          <p:cNvPr id="38" name="Rectangle 5"/>
          <p:cNvSpPr>
            <a:spLocks noGrp="1" noChangeArrowheads="1"/>
          </p:cNvSpPr>
          <p:nvPr>
            <p:ph type="dt" sz="half" idx="10"/>
          </p:nvPr>
        </p:nvSpPr>
        <p:spPr/>
        <p:txBody>
          <a:bodyPr/>
          <a:lstStyle>
            <a:lvl1pPr>
              <a:defRPr/>
            </a:lvl1pPr>
          </a:lstStyle>
          <a:p>
            <a:fld id="{A23720DD-5B6D-40BF-8493-A6B52D484E6B}" type="datetimeFigureOut">
              <a:rPr lang="tr-TR" smtClean="0"/>
              <a:t>20.06.2014</a:t>
            </a:fld>
            <a:endParaRPr lang="tr-TR"/>
          </a:p>
        </p:txBody>
      </p:sp>
      <p:sp>
        <p:nvSpPr>
          <p:cNvPr id="39" name="Rectangle 6"/>
          <p:cNvSpPr>
            <a:spLocks noGrp="1" noChangeArrowheads="1"/>
          </p:cNvSpPr>
          <p:nvPr>
            <p:ph type="ftr" sz="quarter" idx="11"/>
          </p:nvPr>
        </p:nvSpPr>
        <p:spPr/>
        <p:txBody>
          <a:bodyPr/>
          <a:lstStyle>
            <a:lvl1pPr>
              <a:defRPr/>
            </a:lvl1pPr>
          </a:lstStyle>
          <a:p>
            <a:endParaRPr lang="tr-TR"/>
          </a:p>
        </p:txBody>
      </p:sp>
      <p:sp>
        <p:nvSpPr>
          <p:cNvPr id="40" name="Rectangle 7"/>
          <p:cNvSpPr>
            <a:spLocks noGrp="1" noChangeArrowheads="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222365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fld id="{A23720DD-5B6D-40BF-8493-A6B52D484E6B}" type="datetimeFigureOut">
              <a:rPr lang="tr-TR" smtClean="0"/>
              <a:t>20.06.2014</a:t>
            </a:fld>
            <a:endParaRPr lang="tr-TR"/>
          </a:p>
        </p:txBody>
      </p:sp>
      <p:sp>
        <p:nvSpPr>
          <p:cNvPr id="5" name="Rectangle 6"/>
          <p:cNvSpPr>
            <a:spLocks noGrp="1" noChangeArrowheads="1"/>
          </p:cNvSpPr>
          <p:nvPr>
            <p:ph type="ftr" sz="quarter" idx="11"/>
          </p:nvPr>
        </p:nvSpPr>
        <p:spPr>
          <a:ln/>
        </p:spPr>
        <p:txBody>
          <a:bodyPr/>
          <a:lstStyle>
            <a:lvl1pPr>
              <a:defRPr/>
            </a:lvl1pPr>
          </a:lstStyle>
          <a:p>
            <a:endParaRPr lang="tr-TR"/>
          </a:p>
        </p:txBody>
      </p:sp>
      <p:sp>
        <p:nvSpPr>
          <p:cNvPr id="6" name="Rectangle 7"/>
          <p:cNvSpPr>
            <a:spLocks noGrp="1" noChangeArrowheads="1"/>
          </p:cNvSpPr>
          <p:nvPr>
            <p:ph type="sldNum" sz="quarter" idx="12"/>
          </p:nvPr>
        </p:nvSpPr>
        <p:spPr>
          <a:ln/>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02607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122238"/>
            <a:ext cx="2057400" cy="6008687"/>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122238"/>
            <a:ext cx="6019800" cy="600868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fld id="{A23720DD-5B6D-40BF-8493-A6B52D484E6B}" type="datetimeFigureOut">
              <a:rPr lang="tr-TR" smtClean="0"/>
              <a:t>20.06.2014</a:t>
            </a:fld>
            <a:endParaRPr lang="tr-TR"/>
          </a:p>
        </p:txBody>
      </p:sp>
      <p:sp>
        <p:nvSpPr>
          <p:cNvPr id="5" name="Rectangle 6"/>
          <p:cNvSpPr>
            <a:spLocks noGrp="1" noChangeArrowheads="1"/>
          </p:cNvSpPr>
          <p:nvPr>
            <p:ph type="ftr" sz="quarter" idx="11"/>
          </p:nvPr>
        </p:nvSpPr>
        <p:spPr>
          <a:ln/>
        </p:spPr>
        <p:txBody>
          <a:bodyPr/>
          <a:lstStyle>
            <a:lvl1pPr>
              <a:defRPr/>
            </a:lvl1pPr>
          </a:lstStyle>
          <a:p>
            <a:endParaRPr lang="tr-TR"/>
          </a:p>
        </p:txBody>
      </p:sp>
      <p:sp>
        <p:nvSpPr>
          <p:cNvPr id="6" name="Rectangle 7"/>
          <p:cNvSpPr>
            <a:spLocks noGrp="1" noChangeArrowheads="1"/>
          </p:cNvSpPr>
          <p:nvPr>
            <p:ph type="sldNum" sz="quarter" idx="12"/>
          </p:nvPr>
        </p:nvSpPr>
        <p:spPr>
          <a:ln/>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524154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371600" y="274638"/>
            <a:ext cx="73152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1447800" y="1600200"/>
            <a:ext cx="35433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5143500" y="1600200"/>
            <a:ext cx="35433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5143500" y="3938588"/>
            <a:ext cx="35433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Veri Yer Tutucusu"/>
          <p:cNvSpPr>
            <a:spLocks noGrp="1"/>
          </p:cNvSpPr>
          <p:nvPr>
            <p:ph type="dt" sz="half" idx="10"/>
          </p:nvPr>
        </p:nvSpPr>
        <p:spPr/>
        <p:txBody>
          <a:bodyPr/>
          <a:lstStyle>
            <a:lvl1pPr>
              <a:defRPr/>
            </a:lvl1pPr>
          </a:lstStyle>
          <a:p>
            <a:fld id="{A23720DD-5B6D-40BF-8493-A6B52D484E6B}" type="datetimeFigureOut">
              <a:rPr lang="tr-TR" smtClean="0"/>
              <a:t>20.06.2014</a:t>
            </a:fld>
            <a:endParaRPr lang="tr-TR"/>
          </a:p>
        </p:txBody>
      </p:sp>
      <p:sp>
        <p:nvSpPr>
          <p:cNvPr id="7" name="6 Altbilgi Yer Tutucusu"/>
          <p:cNvSpPr>
            <a:spLocks noGrp="1"/>
          </p:cNvSpPr>
          <p:nvPr>
            <p:ph type="ftr" sz="quarter" idx="11"/>
          </p:nvPr>
        </p:nvSpPr>
        <p:spPr/>
        <p:txBody>
          <a:bodyPr/>
          <a:lstStyle>
            <a:lvl1pPr>
              <a:defRPr/>
            </a:lvl1pPr>
          </a:lstStyle>
          <a:p>
            <a:endParaRPr lang="tr-TR"/>
          </a:p>
        </p:txBody>
      </p:sp>
      <p:sp>
        <p:nvSpPr>
          <p:cNvPr id="8" name="7 Slayt Numarası Yer Tutucusu"/>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50163944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fld id="{A23720DD-5B6D-40BF-8493-A6B52D484E6B}" type="datetimeFigureOut">
              <a:rPr lang="tr-TR" smtClean="0"/>
              <a:t>20.06.2014</a:t>
            </a:fld>
            <a:endParaRPr lang="tr-TR"/>
          </a:p>
        </p:txBody>
      </p:sp>
      <p:sp>
        <p:nvSpPr>
          <p:cNvPr id="5" name="Rectangle 6"/>
          <p:cNvSpPr>
            <a:spLocks noGrp="1" noChangeArrowheads="1"/>
          </p:cNvSpPr>
          <p:nvPr>
            <p:ph type="ftr" sz="quarter" idx="11"/>
          </p:nvPr>
        </p:nvSpPr>
        <p:spPr>
          <a:ln/>
        </p:spPr>
        <p:txBody>
          <a:bodyPr/>
          <a:lstStyle>
            <a:lvl1pPr>
              <a:defRPr/>
            </a:lvl1pPr>
          </a:lstStyle>
          <a:p>
            <a:endParaRPr lang="tr-TR"/>
          </a:p>
        </p:txBody>
      </p:sp>
      <p:sp>
        <p:nvSpPr>
          <p:cNvPr id="6" name="Rectangle 7"/>
          <p:cNvSpPr>
            <a:spLocks noGrp="1" noChangeArrowheads="1"/>
          </p:cNvSpPr>
          <p:nvPr>
            <p:ph type="sldNum" sz="quarter" idx="12"/>
          </p:nvPr>
        </p:nvSpPr>
        <p:spPr>
          <a:ln/>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4232400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dt" sz="half" idx="10"/>
          </p:nvPr>
        </p:nvSpPr>
        <p:spPr>
          <a:ln/>
        </p:spPr>
        <p:txBody>
          <a:bodyPr/>
          <a:lstStyle>
            <a:lvl1pPr>
              <a:defRPr/>
            </a:lvl1pPr>
          </a:lstStyle>
          <a:p>
            <a:fld id="{A23720DD-5B6D-40BF-8493-A6B52D484E6B}" type="datetimeFigureOut">
              <a:rPr lang="tr-TR" smtClean="0"/>
              <a:t>20.06.2014</a:t>
            </a:fld>
            <a:endParaRPr lang="tr-TR"/>
          </a:p>
        </p:txBody>
      </p:sp>
      <p:sp>
        <p:nvSpPr>
          <p:cNvPr id="5" name="Rectangle 6"/>
          <p:cNvSpPr>
            <a:spLocks noGrp="1" noChangeArrowheads="1"/>
          </p:cNvSpPr>
          <p:nvPr>
            <p:ph type="ftr" sz="quarter" idx="11"/>
          </p:nvPr>
        </p:nvSpPr>
        <p:spPr>
          <a:ln/>
        </p:spPr>
        <p:txBody>
          <a:bodyPr/>
          <a:lstStyle>
            <a:lvl1pPr>
              <a:defRPr/>
            </a:lvl1pPr>
          </a:lstStyle>
          <a:p>
            <a:endParaRPr lang="tr-TR"/>
          </a:p>
        </p:txBody>
      </p:sp>
      <p:sp>
        <p:nvSpPr>
          <p:cNvPr id="6" name="Rectangle 7"/>
          <p:cNvSpPr>
            <a:spLocks noGrp="1" noChangeArrowheads="1"/>
          </p:cNvSpPr>
          <p:nvPr>
            <p:ph type="sldNum" sz="quarter" idx="12"/>
          </p:nvPr>
        </p:nvSpPr>
        <p:spPr>
          <a:ln/>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47925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a:ln/>
        </p:spPr>
        <p:txBody>
          <a:bodyPr/>
          <a:lstStyle>
            <a:lvl1pPr>
              <a:defRPr/>
            </a:lvl1pPr>
          </a:lstStyle>
          <a:p>
            <a:fld id="{A23720DD-5B6D-40BF-8493-A6B52D484E6B}" type="datetimeFigureOut">
              <a:rPr lang="tr-TR" smtClean="0"/>
              <a:t>20.06.2014</a:t>
            </a:fld>
            <a:endParaRPr lang="tr-TR"/>
          </a:p>
        </p:txBody>
      </p:sp>
      <p:sp>
        <p:nvSpPr>
          <p:cNvPr id="6" name="Rectangle 6"/>
          <p:cNvSpPr>
            <a:spLocks noGrp="1" noChangeArrowheads="1"/>
          </p:cNvSpPr>
          <p:nvPr>
            <p:ph type="ftr" sz="quarter" idx="11"/>
          </p:nvPr>
        </p:nvSpPr>
        <p:spPr>
          <a:ln/>
        </p:spPr>
        <p:txBody>
          <a:bodyPr/>
          <a:lstStyle>
            <a:lvl1pPr>
              <a:defRPr/>
            </a:lvl1pPr>
          </a:lstStyle>
          <a:p>
            <a:endParaRPr lang="tr-TR"/>
          </a:p>
        </p:txBody>
      </p:sp>
      <p:sp>
        <p:nvSpPr>
          <p:cNvPr id="7" name="Rectangle 7"/>
          <p:cNvSpPr>
            <a:spLocks noGrp="1" noChangeArrowheads="1"/>
          </p:cNvSpPr>
          <p:nvPr>
            <p:ph type="sldNum" sz="quarter" idx="12"/>
          </p:nvPr>
        </p:nvSpPr>
        <p:spPr>
          <a:ln/>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19678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dt" sz="half" idx="10"/>
          </p:nvPr>
        </p:nvSpPr>
        <p:spPr>
          <a:ln/>
        </p:spPr>
        <p:txBody>
          <a:bodyPr/>
          <a:lstStyle>
            <a:lvl1pPr>
              <a:defRPr/>
            </a:lvl1pPr>
          </a:lstStyle>
          <a:p>
            <a:fld id="{A23720DD-5B6D-40BF-8493-A6B52D484E6B}" type="datetimeFigureOut">
              <a:rPr lang="tr-TR" smtClean="0"/>
              <a:t>20.06.2014</a:t>
            </a:fld>
            <a:endParaRPr lang="tr-TR"/>
          </a:p>
        </p:txBody>
      </p:sp>
      <p:sp>
        <p:nvSpPr>
          <p:cNvPr id="8" name="Rectangle 6"/>
          <p:cNvSpPr>
            <a:spLocks noGrp="1" noChangeArrowheads="1"/>
          </p:cNvSpPr>
          <p:nvPr>
            <p:ph type="ftr" sz="quarter" idx="11"/>
          </p:nvPr>
        </p:nvSpPr>
        <p:spPr>
          <a:ln/>
        </p:spPr>
        <p:txBody>
          <a:bodyPr/>
          <a:lstStyle>
            <a:lvl1pPr>
              <a:defRPr/>
            </a:lvl1pPr>
          </a:lstStyle>
          <a:p>
            <a:endParaRPr lang="tr-TR"/>
          </a:p>
        </p:txBody>
      </p:sp>
      <p:sp>
        <p:nvSpPr>
          <p:cNvPr id="9" name="Rectangle 7"/>
          <p:cNvSpPr>
            <a:spLocks noGrp="1" noChangeArrowheads="1"/>
          </p:cNvSpPr>
          <p:nvPr>
            <p:ph type="sldNum" sz="quarter" idx="12"/>
          </p:nvPr>
        </p:nvSpPr>
        <p:spPr>
          <a:ln/>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4238608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dt" sz="half" idx="10"/>
          </p:nvPr>
        </p:nvSpPr>
        <p:spPr>
          <a:ln/>
        </p:spPr>
        <p:txBody>
          <a:bodyPr/>
          <a:lstStyle>
            <a:lvl1pPr>
              <a:defRPr/>
            </a:lvl1pPr>
          </a:lstStyle>
          <a:p>
            <a:fld id="{A23720DD-5B6D-40BF-8493-A6B52D484E6B}" type="datetimeFigureOut">
              <a:rPr lang="tr-TR" smtClean="0"/>
              <a:t>20.06.2014</a:t>
            </a:fld>
            <a:endParaRPr lang="tr-TR"/>
          </a:p>
        </p:txBody>
      </p:sp>
      <p:sp>
        <p:nvSpPr>
          <p:cNvPr id="4" name="Rectangle 6"/>
          <p:cNvSpPr>
            <a:spLocks noGrp="1" noChangeArrowheads="1"/>
          </p:cNvSpPr>
          <p:nvPr>
            <p:ph type="ftr" sz="quarter" idx="11"/>
          </p:nvPr>
        </p:nvSpPr>
        <p:spPr>
          <a:ln/>
        </p:spPr>
        <p:txBody>
          <a:bodyPr/>
          <a:lstStyle>
            <a:lvl1pPr>
              <a:defRPr/>
            </a:lvl1pPr>
          </a:lstStyle>
          <a:p>
            <a:endParaRPr lang="tr-TR"/>
          </a:p>
        </p:txBody>
      </p:sp>
      <p:sp>
        <p:nvSpPr>
          <p:cNvPr id="5" name="Rectangle 7"/>
          <p:cNvSpPr>
            <a:spLocks noGrp="1" noChangeArrowheads="1"/>
          </p:cNvSpPr>
          <p:nvPr>
            <p:ph type="sldNum" sz="quarter" idx="12"/>
          </p:nvPr>
        </p:nvSpPr>
        <p:spPr>
          <a:ln/>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18797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A23720DD-5B6D-40BF-8493-A6B52D484E6B}" type="datetimeFigureOut">
              <a:rPr lang="tr-TR" smtClean="0"/>
              <a:t>20.06.2014</a:t>
            </a:fld>
            <a:endParaRPr lang="tr-TR"/>
          </a:p>
        </p:txBody>
      </p:sp>
      <p:sp>
        <p:nvSpPr>
          <p:cNvPr id="3" name="Rectangle 6"/>
          <p:cNvSpPr>
            <a:spLocks noGrp="1" noChangeArrowheads="1"/>
          </p:cNvSpPr>
          <p:nvPr>
            <p:ph type="ftr" sz="quarter" idx="11"/>
          </p:nvPr>
        </p:nvSpPr>
        <p:spPr>
          <a:ln/>
        </p:spPr>
        <p:txBody>
          <a:bodyPr/>
          <a:lstStyle>
            <a:lvl1pPr>
              <a:defRPr/>
            </a:lvl1pPr>
          </a:lstStyle>
          <a:p>
            <a:endParaRPr lang="tr-TR"/>
          </a:p>
        </p:txBody>
      </p:sp>
      <p:sp>
        <p:nvSpPr>
          <p:cNvPr id="4" name="Rectangle 7"/>
          <p:cNvSpPr>
            <a:spLocks noGrp="1" noChangeArrowheads="1"/>
          </p:cNvSpPr>
          <p:nvPr>
            <p:ph type="sldNum" sz="quarter" idx="12"/>
          </p:nvPr>
        </p:nvSpPr>
        <p:spPr>
          <a:ln/>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553618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fld id="{A23720DD-5B6D-40BF-8493-A6B52D484E6B}" type="datetimeFigureOut">
              <a:rPr lang="tr-TR" smtClean="0"/>
              <a:t>20.06.2014</a:t>
            </a:fld>
            <a:endParaRPr lang="tr-TR"/>
          </a:p>
        </p:txBody>
      </p:sp>
      <p:sp>
        <p:nvSpPr>
          <p:cNvPr id="6" name="Rectangle 6"/>
          <p:cNvSpPr>
            <a:spLocks noGrp="1" noChangeArrowheads="1"/>
          </p:cNvSpPr>
          <p:nvPr>
            <p:ph type="ftr" sz="quarter" idx="11"/>
          </p:nvPr>
        </p:nvSpPr>
        <p:spPr>
          <a:ln/>
        </p:spPr>
        <p:txBody>
          <a:bodyPr/>
          <a:lstStyle>
            <a:lvl1pPr>
              <a:defRPr/>
            </a:lvl1pPr>
          </a:lstStyle>
          <a:p>
            <a:endParaRPr lang="tr-TR"/>
          </a:p>
        </p:txBody>
      </p:sp>
      <p:sp>
        <p:nvSpPr>
          <p:cNvPr id="7" name="Rectangle 7"/>
          <p:cNvSpPr>
            <a:spLocks noGrp="1" noChangeArrowheads="1"/>
          </p:cNvSpPr>
          <p:nvPr>
            <p:ph type="sldNum" sz="quarter" idx="12"/>
          </p:nvPr>
        </p:nvSpPr>
        <p:spPr>
          <a:ln/>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868726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fld id="{A23720DD-5B6D-40BF-8493-A6B52D484E6B}" type="datetimeFigureOut">
              <a:rPr lang="tr-TR" smtClean="0"/>
              <a:t>20.06.2014</a:t>
            </a:fld>
            <a:endParaRPr lang="tr-TR"/>
          </a:p>
        </p:txBody>
      </p:sp>
      <p:sp>
        <p:nvSpPr>
          <p:cNvPr id="6" name="Rectangle 6"/>
          <p:cNvSpPr>
            <a:spLocks noGrp="1" noChangeArrowheads="1"/>
          </p:cNvSpPr>
          <p:nvPr>
            <p:ph type="ftr" sz="quarter" idx="11"/>
          </p:nvPr>
        </p:nvSpPr>
        <p:spPr>
          <a:ln/>
        </p:spPr>
        <p:txBody>
          <a:bodyPr/>
          <a:lstStyle>
            <a:lvl1pPr>
              <a:defRPr/>
            </a:lvl1pPr>
          </a:lstStyle>
          <a:p>
            <a:endParaRPr lang="tr-TR"/>
          </a:p>
        </p:txBody>
      </p:sp>
      <p:sp>
        <p:nvSpPr>
          <p:cNvPr id="7" name="Rectangle 7"/>
          <p:cNvSpPr>
            <a:spLocks noGrp="1" noChangeArrowheads="1"/>
          </p:cNvSpPr>
          <p:nvPr>
            <p:ph type="sldNum" sz="quarter" idx="12"/>
          </p:nvPr>
        </p:nvSpPr>
        <p:spPr>
          <a:ln/>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401300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tr-T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altLang="en-US" smtClean="0"/>
              <a:t>Asıl başlık stili için tıklatın</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6554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A23720DD-5B6D-40BF-8493-A6B52D484E6B}" type="datetimeFigureOut">
              <a:rPr lang="tr-TR" smtClean="0"/>
              <a:t>20.06.2014</a:t>
            </a:fld>
            <a:endParaRPr lang="tr-TR"/>
          </a:p>
        </p:txBody>
      </p:sp>
      <p:sp>
        <p:nvSpPr>
          <p:cNvPr id="6554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tr-TR"/>
          </a:p>
        </p:txBody>
      </p:sp>
      <p:sp>
        <p:nvSpPr>
          <p:cNvPr id="6554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F302176B-0E47-46AC-8F43-DAB4B8A37D06}" type="slidenum">
              <a:rPr lang="tr-TR" smtClean="0"/>
              <a:t>‹#›</a:t>
            </a:fld>
            <a:endParaRPr lang="tr-TR"/>
          </a:p>
        </p:txBody>
      </p:sp>
      <p:grpSp>
        <p:nvGrpSpPr>
          <p:cNvPr id="1032" name="Group 8"/>
          <p:cNvGrpSpPr>
            <a:grpSpLocks/>
          </p:cNvGrpSpPr>
          <p:nvPr/>
        </p:nvGrpSpPr>
        <p:grpSpPr bwMode="auto">
          <a:xfrm>
            <a:off x="8153400" y="152400"/>
            <a:ext cx="792163" cy="1295400"/>
            <a:chOff x="5136" y="960"/>
            <a:chExt cx="528" cy="864"/>
          </a:xfrm>
        </p:grpSpPr>
        <p:sp>
          <p:nvSpPr>
            <p:cNvPr id="6554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tr-TR"/>
            </a:p>
          </p:txBody>
        </p:sp>
        <p:sp>
          <p:nvSpPr>
            <p:cNvPr id="65546"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tr-TR"/>
            </a:p>
          </p:txBody>
        </p:sp>
        <p:sp>
          <p:nvSpPr>
            <p:cNvPr id="65547"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tr-TR"/>
            </a:p>
          </p:txBody>
        </p:sp>
        <p:sp>
          <p:nvSpPr>
            <p:cNvPr id="65548"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tr-TR"/>
            </a:p>
          </p:txBody>
        </p:sp>
        <p:sp>
          <p:nvSpPr>
            <p:cNvPr id="65549"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tr-TR"/>
            </a:p>
          </p:txBody>
        </p:sp>
        <p:sp>
          <p:nvSpPr>
            <p:cNvPr id="65550"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tr-TR"/>
            </a:p>
          </p:txBody>
        </p:sp>
        <p:sp>
          <p:nvSpPr>
            <p:cNvPr id="65551"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tr-TR"/>
            </a:p>
          </p:txBody>
        </p:sp>
        <p:sp>
          <p:nvSpPr>
            <p:cNvPr id="65552"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tr-TR"/>
            </a:p>
          </p:txBody>
        </p:sp>
        <p:sp>
          <p:nvSpPr>
            <p:cNvPr id="65553"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tr-TR"/>
            </a:p>
          </p:txBody>
        </p:sp>
        <p:sp>
          <p:nvSpPr>
            <p:cNvPr id="65554"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tr-TR"/>
            </a:p>
          </p:txBody>
        </p:sp>
        <p:sp>
          <p:nvSpPr>
            <p:cNvPr id="65555"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tr-TR"/>
            </a:p>
          </p:txBody>
        </p:sp>
        <p:sp>
          <p:nvSpPr>
            <p:cNvPr id="65556"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tr-TR"/>
            </a:p>
          </p:txBody>
        </p:sp>
        <p:sp>
          <p:nvSpPr>
            <p:cNvPr id="6555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tr-TR"/>
            </a:p>
          </p:txBody>
        </p:sp>
        <p:sp>
          <p:nvSpPr>
            <p:cNvPr id="65558"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tr-TR"/>
            </a:p>
          </p:txBody>
        </p:sp>
        <p:sp>
          <p:nvSpPr>
            <p:cNvPr id="65559"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tr-TR"/>
            </a:p>
          </p:txBody>
        </p:sp>
        <p:sp>
          <p:nvSpPr>
            <p:cNvPr id="65560"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tr-TR"/>
            </a:p>
          </p:txBody>
        </p:sp>
        <p:sp>
          <p:nvSpPr>
            <p:cNvPr id="6556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tr-TR"/>
            </a:p>
          </p:txBody>
        </p:sp>
        <p:sp>
          <p:nvSpPr>
            <p:cNvPr id="65562"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tr-TR"/>
            </a:p>
          </p:txBody>
        </p:sp>
        <p:sp>
          <p:nvSpPr>
            <p:cNvPr id="65563"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tr-TR"/>
            </a:p>
          </p:txBody>
        </p:sp>
        <p:sp>
          <p:nvSpPr>
            <p:cNvPr id="65564"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tr-TR"/>
            </a:p>
          </p:txBody>
        </p:sp>
        <p:sp>
          <p:nvSpPr>
            <p:cNvPr id="6556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tr-TR"/>
            </a:p>
          </p:txBody>
        </p:sp>
        <p:sp>
          <p:nvSpPr>
            <p:cNvPr id="65566"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tr-TR"/>
            </a:p>
          </p:txBody>
        </p:sp>
        <p:sp>
          <p:nvSpPr>
            <p:cNvPr id="65567"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tr-TR"/>
            </a:p>
          </p:txBody>
        </p:sp>
        <p:sp>
          <p:nvSpPr>
            <p:cNvPr id="65568"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tr-TR"/>
            </a:p>
          </p:txBody>
        </p:sp>
        <p:sp>
          <p:nvSpPr>
            <p:cNvPr id="65569"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tr-TR"/>
            </a:p>
          </p:txBody>
        </p:sp>
        <p:sp>
          <p:nvSpPr>
            <p:cNvPr id="65570"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tr-TR"/>
            </a:p>
          </p:txBody>
        </p:sp>
        <p:sp>
          <p:nvSpPr>
            <p:cNvPr id="65571"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tr-TR"/>
            </a:p>
          </p:txBody>
        </p:sp>
        <p:sp>
          <p:nvSpPr>
            <p:cNvPr id="65572"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tr-TR"/>
            </a:p>
          </p:txBody>
        </p:sp>
        <p:sp>
          <p:nvSpPr>
            <p:cNvPr id="65573"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tr-TR"/>
            </a:p>
          </p:txBody>
        </p:sp>
        <p:sp>
          <p:nvSpPr>
            <p:cNvPr id="65574"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tr-TR"/>
            </a:p>
          </p:txBody>
        </p:sp>
        <p:sp>
          <p:nvSpPr>
            <p:cNvPr id="65575"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tr-TR"/>
            </a:p>
          </p:txBody>
        </p:sp>
      </p:grpSp>
    </p:spTree>
  </p:cSld>
  <p:clrMap bg1="dk2" tx1="lt1" bg2="dk1"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iming>
    <p:tnLst>
      <p:par>
        <p:cTn id="1" dur="indefinite" restart="never" nodeType="tmRoot"/>
      </p:par>
    </p:tnLst>
  </p:timing>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Comic Sans MS" pitchFamily="66" charset="0"/>
        </a:defRPr>
      </a:lvl2pPr>
      <a:lvl3pPr algn="l" rtl="0" eaLnBrk="1" fontAlgn="base" hangingPunct="1">
        <a:spcBef>
          <a:spcPct val="0"/>
        </a:spcBef>
        <a:spcAft>
          <a:spcPct val="0"/>
        </a:spcAft>
        <a:defRPr sz="3900" b="1">
          <a:solidFill>
            <a:schemeClr val="tx2"/>
          </a:solidFill>
          <a:latin typeface="Comic Sans MS" pitchFamily="66" charset="0"/>
        </a:defRPr>
      </a:lvl3pPr>
      <a:lvl4pPr algn="l" rtl="0" eaLnBrk="1" fontAlgn="base" hangingPunct="1">
        <a:spcBef>
          <a:spcPct val="0"/>
        </a:spcBef>
        <a:spcAft>
          <a:spcPct val="0"/>
        </a:spcAft>
        <a:defRPr sz="3900" b="1">
          <a:solidFill>
            <a:schemeClr val="tx2"/>
          </a:solidFill>
          <a:latin typeface="Comic Sans MS" pitchFamily="66" charset="0"/>
        </a:defRPr>
      </a:lvl4pPr>
      <a:lvl5pPr algn="l" rtl="0" eaLnBrk="1" fontAlgn="base" hangingPunct="1">
        <a:spcBef>
          <a:spcPct val="0"/>
        </a:spcBef>
        <a:spcAft>
          <a:spcPct val="0"/>
        </a:spcAft>
        <a:defRPr sz="3900" b="1">
          <a:solidFill>
            <a:schemeClr val="tx2"/>
          </a:solidFill>
          <a:latin typeface="Comic Sans MS" pitchFamily="66" charset="0"/>
        </a:defRPr>
      </a:lvl5pPr>
      <a:lvl6pPr marL="457200" algn="l" rtl="0" eaLnBrk="1" fontAlgn="base" hangingPunct="1">
        <a:spcBef>
          <a:spcPct val="0"/>
        </a:spcBef>
        <a:spcAft>
          <a:spcPct val="0"/>
        </a:spcAft>
        <a:defRPr sz="3900" b="1">
          <a:solidFill>
            <a:schemeClr val="tx2"/>
          </a:solidFill>
          <a:latin typeface="Comic Sans MS" pitchFamily="66" charset="0"/>
        </a:defRPr>
      </a:lvl6pPr>
      <a:lvl7pPr marL="914400" algn="l" rtl="0" eaLnBrk="1" fontAlgn="base" hangingPunct="1">
        <a:spcBef>
          <a:spcPct val="0"/>
        </a:spcBef>
        <a:spcAft>
          <a:spcPct val="0"/>
        </a:spcAft>
        <a:defRPr sz="3900" b="1">
          <a:solidFill>
            <a:schemeClr val="tx2"/>
          </a:solidFill>
          <a:latin typeface="Comic Sans MS" pitchFamily="66" charset="0"/>
        </a:defRPr>
      </a:lvl7pPr>
      <a:lvl8pPr marL="1371600" algn="l" rtl="0" eaLnBrk="1" fontAlgn="base" hangingPunct="1">
        <a:spcBef>
          <a:spcPct val="0"/>
        </a:spcBef>
        <a:spcAft>
          <a:spcPct val="0"/>
        </a:spcAft>
        <a:defRPr sz="3900" b="1">
          <a:solidFill>
            <a:schemeClr val="tx2"/>
          </a:solidFill>
          <a:latin typeface="Comic Sans MS" pitchFamily="66" charset="0"/>
        </a:defRPr>
      </a:lvl8pPr>
      <a:lvl9pPr marL="1828800" algn="l" rtl="0" eaLnBrk="1" fontAlgn="base" hangingPunct="1">
        <a:spcBef>
          <a:spcPct val="0"/>
        </a:spcBef>
        <a:spcAft>
          <a:spcPct val="0"/>
        </a:spcAft>
        <a:defRPr sz="3900" b="1">
          <a:solidFill>
            <a:schemeClr val="tx2"/>
          </a:solidFill>
          <a:latin typeface="Comic Sans MS" pitchFamily="66"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967553" y="3140968"/>
            <a:ext cx="5616624" cy="1656184"/>
          </a:xfrm>
        </p:spPr>
        <p:txBody>
          <a:bodyPr/>
          <a:lstStyle/>
          <a:p>
            <a:pPr algn="ctr"/>
            <a:r>
              <a:rPr lang="tr-TR" sz="2800" dirty="0">
                <a:solidFill>
                  <a:schemeClr val="tx1">
                    <a:lumMod val="50000"/>
                  </a:schemeClr>
                </a:solidFill>
                <a:effectLst>
                  <a:outerShdw blurRad="38100" dist="38100" dir="2700000" algn="tl">
                    <a:srgbClr val="000000">
                      <a:alpha val="43137"/>
                    </a:srgbClr>
                  </a:outerShdw>
                </a:effectLst>
                <a:latin typeface="Constantia" panose="02030602050306030303" pitchFamily="18" charset="0"/>
              </a:rPr>
              <a:t>Mesleki Uygulama, Standartlar </a:t>
            </a:r>
            <a:br>
              <a:rPr lang="tr-TR" sz="2800" dirty="0">
                <a:solidFill>
                  <a:schemeClr val="tx1">
                    <a:lumMod val="50000"/>
                  </a:schemeClr>
                </a:solidFill>
                <a:effectLst>
                  <a:outerShdw blurRad="38100" dist="38100" dir="2700000" algn="tl">
                    <a:srgbClr val="000000">
                      <a:alpha val="43137"/>
                    </a:srgbClr>
                  </a:outerShdw>
                </a:effectLst>
                <a:latin typeface="Constantia" panose="02030602050306030303" pitchFamily="18" charset="0"/>
              </a:rPr>
            </a:br>
            <a:r>
              <a:rPr lang="tr-TR" sz="2800" dirty="0">
                <a:solidFill>
                  <a:schemeClr val="tx1">
                    <a:lumMod val="50000"/>
                  </a:schemeClr>
                </a:solidFill>
                <a:effectLst>
                  <a:outerShdw blurRad="38100" dist="38100" dir="2700000" algn="tl">
                    <a:srgbClr val="000000">
                      <a:alpha val="43137"/>
                    </a:srgbClr>
                  </a:outerShdw>
                </a:effectLst>
                <a:latin typeface="Constantia" panose="02030602050306030303" pitchFamily="18" charset="0"/>
              </a:rPr>
              <a:t>ve </a:t>
            </a:r>
            <a:br>
              <a:rPr lang="tr-TR" sz="2800" dirty="0">
                <a:solidFill>
                  <a:schemeClr val="tx1">
                    <a:lumMod val="50000"/>
                  </a:schemeClr>
                </a:solidFill>
                <a:effectLst>
                  <a:outerShdw blurRad="38100" dist="38100" dir="2700000" algn="tl">
                    <a:srgbClr val="000000">
                      <a:alpha val="43137"/>
                    </a:srgbClr>
                  </a:outerShdw>
                </a:effectLst>
                <a:latin typeface="Constantia" panose="02030602050306030303" pitchFamily="18" charset="0"/>
              </a:rPr>
            </a:br>
            <a:r>
              <a:rPr lang="tr-TR" sz="2800" dirty="0">
                <a:solidFill>
                  <a:schemeClr val="tx1">
                    <a:lumMod val="50000"/>
                  </a:schemeClr>
                </a:solidFill>
                <a:effectLst>
                  <a:outerShdw blurRad="38100" dist="38100" dir="2700000" algn="tl">
                    <a:srgbClr val="000000">
                      <a:alpha val="43137"/>
                    </a:srgbClr>
                  </a:outerShdw>
                </a:effectLst>
                <a:latin typeface="Constantia" panose="02030602050306030303" pitchFamily="18" charset="0"/>
              </a:rPr>
              <a:t>Etik Komisyonu</a:t>
            </a:r>
            <a:br>
              <a:rPr lang="tr-TR" sz="2800" dirty="0">
                <a:solidFill>
                  <a:schemeClr val="tx1">
                    <a:lumMod val="50000"/>
                  </a:schemeClr>
                </a:solidFill>
                <a:effectLst>
                  <a:outerShdw blurRad="38100" dist="38100" dir="2700000" algn="tl">
                    <a:srgbClr val="000000">
                      <a:alpha val="43137"/>
                    </a:srgbClr>
                  </a:outerShdw>
                </a:effectLst>
                <a:latin typeface="Constantia" panose="02030602050306030303" pitchFamily="18" charset="0"/>
              </a:rPr>
            </a:br>
            <a:endParaRPr lang="tr-TR" sz="2800" dirty="0">
              <a:solidFill>
                <a:schemeClr val="tx1">
                  <a:lumMod val="50000"/>
                </a:schemeClr>
              </a:solidFill>
              <a:effectLst>
                <a:outerShdw blurRad="38100" dist="38100" dir="2700000" algn="tl">
                  <a:srgbClr val="000000">
                    <a:alpha val="43137"/>
                  </a:srgbClr>
                </a:outerShdw>
              </a:effectLst>
              <a:latin typeface="Constantia" panose="02030602050306030303" pitchFamily="18" charset="0"/>
            </a:endParaRPr>
          </a:p>
        </p:txBody>
      </p:sp>
      <p:sp>
        <p:nvSpPr>
          <p:cNvPr id="3" name="Alt Başlık 2"/>
          <p:cNvSpPr>
            <a:spLocks noGrp="1"/>
          </p:cNvSpPr>
          <p:nvPr>
            <p:ph type="subTitle" idx="1"/>
          </p:nvPr>
        </p:nvSpPr>
        <p:spPr>
          <a:xfrm>
            <a:off x="1835696" y="4653136"/>
            <a:ext cx="4464496" cy="1368152"/>
          </a:xfrm>
        </p:spPr>
        <p:txBody>
          <a:bodyPr/>
          <a:lstStyle/>
          <a:p>
            <a:pPr algn="ctr"/>
            <a:endParaRPr lang="tr-TR" sz="1600" b="1" dirty="0" smtClean="0">
              <a:solidFill>
                <a:schemeClr val="accent6">
                  <a:lumMod val="20000"/>
                  <a:lumOff val="80000"/>
                </a:schemeClr>
              </a:solidFill>
              <a:effectLst>
                <a:outerShdw blurRad="38100" dist="38100" dir="2700000" algn="tl">
                  <a:srgbClr val="000000">
                    <a:alpha val="43137"/>
                  </a:srgbClr>
                </a:outerShdw>
              </a:effectLst>
              <a:latin typeface="Constantia" panose="02030602050306030303" pitchFamily="18" charset="0"/>
            </a:endParaRPr>
          </a:p>
          <a:p>
            <a:pPr algn="ctr"/>
            <a:r>
              <a:rPr lang="tr-TR" sz="1800" b="1" dirty="0" smtClean="0">
                <a:effectLst>
                  <a:outerShdw blurRad="38100" dist="38100" dir="2700000" algn="tl">
                    <a:srgbClr val="000000">
                      <a:alpha val="43137"/>
                    </a:srgbClr>
                  </a:outerShdw>
                </a:effectLst>
                <a:latin typeface="Constantia" panose="02030602050306030303" pitchFamily="18" charset="0"/>
              </a:rPr>
              <a:t>Dr. Nurhan Eren </a:t>
            </a:r>
          </a:p>
          <a:p>
            <a:pPr algn="ctr"/>
            <a:r>
              <a:rPr lang="tr-TR" sz="1800" b="1" dirty="0" smtClean="0">
                <a:effectLst>
                  <a:outerShdw blurRad="38100" dist="38100" dir="2700000" algn="tl">
                    <a:srgbClr val="000000">
                      <a:alpha val="43137"/>
                    </a:srgbClr>
                  </a:outerShdw>
                </a:effectLst>
                <a:latin typeface="Constantia" panose="02030602050306030303" pitchFamily="18" charset="0"/>
              </a:rPr>
              <a:t>Sanat Psikoterapileri Derneği Başkanı</a:t>
            </a:r>
            <a:endParaRPr lang="tr-TR" sz="1800" b="1" dirty="0">
              <a:effectLst>
                <a:outerShdw blurRad="38100" dist="38100" dir="2700000" algn="tl">
                  <a:srgbClr val="000000">
                    <a:alpha val="43137"/>
                  </a:srgbClr>
                </a:outerShdw>
              </a:effectLst>
              <a:latin typeface="Constantia" panose="02030602050306030303" pitchFamily="18" charset="0"/>
            </a:endParaRPr>
          </a:p>
        </p:txBody>
      </p:sp>
      <p:sp>
        <p:nvSpPr>
          <p:cNvPr id="5" name="Dikdörtgen 4"/>
          <p:cNvSpPr/>
          <p:nvPr/>
        </p:nvSpPr>
        <p:spPr>
          <a:xfrm>
            <a:off x="1691680" y="423313"/>
            <a:ext cx="4464496" cy="144655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defRPr/>
            </a:pPr>
            <a:endParaRPr lang="tr-TR" b="1" dirty="0" smtClean="0">
              <a:solidFill>
                <a:srgbClr val="C00000"/>
              </a:solidFill>
              <a:effectLst>
                <a:outerShdw blurRad="38100" dist="38100" dir="2700000" algn="tl">
                  <a:srgbClr val="000000">
                    <a:alpha val="43137"/>
                  </a:srgbClr>
                </a:outerShdw>
              </a:effectLst>
              <a:latin typeface="Constantia" panose="02030602050306030303" pitchFamily="18" charset="0"/>
            </a:endParaRPr>
          </a:p>
          <a:p>
            <a:pPr lvl="0" algn="ctr">
              <a:defRPr/>
            </a:pPr>
            <a:r>
              <a:rPr lang="tr-TR" b="1" dirty="0" smtClean="0">
                <a:solidFill>
                  <a:srgbClr val="C00000"/>
                </a:solidFill>
                <a:effectLst>
                  <a:outerShdw blurRad="38100" dist="38100" dir="2700000" algn="tl">
                    <a:srgbClr val="000000">
                      <a:alpha val="43137"/>
                    </a:srgbClr>
                  </a:outerShdw>
                </a:effectLst>
                <a:latin typeface="Constantia" panose="02030602050306030303" pitchFamily="18" charset="0"/>
              </a:rPr>
              <a:t>Sanat </a:t>
            </a:r>
            <a:r>
              <a:rPr lang="tr-TR" b="1" dirty="0">
                <a:solidFill>
                  <a:srgbClr val="C00000"/>
                </a:solidFill>
                <a:effectLst>
                  <a:outerShdw blurRad="38100" dist="38100" dir="2700000" algn="tl">
                    <a:srgbClr val="000000">
                      <a:alpha val="43137"/>
                    </a:srgbClr>
                  </a:outerShdw>
                </a:effectLst>
                <a:latin typeface="Constantia" panose="02030602050306030303" pitchFamily="18" charset="0"/>
              </a:rPr>
              <a:t>Psikoterapileri Derneği (SPD) </a:t>
            </a:r>
            <a:endParaRPr lang="tr-TR" b="1" dirty="0" smtClean="0">
              <a:solidFill>
                <a:srgbClr val="C00000"/>
              </a:solidFill>
              <a:effectLst>
                <a:outerShdw blurRad="38100" dist="38100" dir="2700000" algn="tl">
                  <a:srgbClr val="000000">
                    <a:alpha val="43137"/>
                  </a:srgbClr>
                </a:outerShdw>
              </a:effectLst>
              <a:latin typeface="Constantia" panose="02030602050306030303" pitchFamily="18" charset="0"/>
            </a:endParaRPr>
          </a:p>
          <a:p>
            <a:pPr algn="ctr">
              <a:defRPr/>
            </a:pPr>
            <a:r>
              <a:rPr lang="tr-TR" b="1" dirty="0" smtClean="0">
                <a:solidFill>
                  <a:srgbClr val="C00000"/>
                </a:solidFill>
                <a:effectLst>
                  <a:outerShdw blurRad="38100" dist="38100" dir="2700000" algn="tl">
                    <a:srgbClr val="000000">
                      <a:alpha val="43137"/>
                    </a:srgbClr>
                  </a:outerShdw>
                </a:effectLst>
                <a:latin typeface="Constantia" panose="02030602050306030303" pitchFamily="18" charset="0"/>
              </a:rPr>
              <a:t>Çalışma </a:t>
            </a:r>
            <a:r>
              <a:rPr lang="tr-TR" b="1" dirty="0">
                <a:solidFill>
                  <a:srgbClr val="C00000"/>
                </a:solidFill>
                <a:effectLst>
                  <a:outerShdw blurRad="38100" dist="38100" dir="2700000" algn="tl">
                    <a:srgbClr val="000000">
                      <a:alpha val="43137"/>
                    </a:srgbClr>
                  </a:outerShdw>
                </a:effectLst>
                <a:latin typeface="Constantia" panose="02030602050306030303" pitchFamily="18" charset="0"/>
              </a:rPr>
              <a:t>Birimleri </a:t>
            </a:r>
            <a:r>
              <a:rPr lang="tr-TR" b="1" dirty="0" smtClean="0">
                <a:solidFill>
                  <a:srgbClr val="C00000"/>
                </a:solidFill>
                <a:effectLst>
                  <a:outerShdw blurRad="38100" dist="38100" dir="2700000" algn="tl">
                    <a:srgbClr val="000000">
                      <a:alpha val="43137"/>
                    </a:srgbClr>
                  </a:outerShdw>
                </a:effectLst>
                <a:latin typeface="Constantia" panose="02030602050306030303" pitchFamily="18" charset="0"/>
              </a:rPr>
              <a:t>Sempozyumu</a:t>
            </a:r>
          </a:p>
          <a:p>
            <a:pPr algn="ctr">
              <a:defRPr/>
            </a:pPr>
            <a:endParaRPr lang="tr-TR" b="1" dirty="0" smtClean="0">
              <a:solidFill>
                <a:srgbClr val="C00000"/>
              </a:solidFill>
              <a:effectLst>
                <a:outerShdw blurRad="38100" dist="38100" dir="2700000" algn="tl">
                  <a:srgbClr val="000000">
                    <a:alpha val="43137"/>
                  </a:srgbClr>
                </a:outerShdw>
              </a:effectLst>
              <a:latin typeface="Constantia" panose="02030602050306030303" pitchFamily="18" charset="0"/>
            </a:endParaRPr>
          </a:p>
          <a:p>
            <a:pPr algn="ctr">
              <a:defRPr/>
            </a:pPr>
            <a:r>
              <a:rPr lang="tr-TR" sz="1600" b="1" dirty="0" smtClean="0">
                <a:solidFill>
                  <a:srgbClr val="C00000"/>
                </a:solidFill>
                <a:effectLst>
                  <a:outerShdw blurRad="38100" dist="38100" dir="2700000" algn="tl">
                    <a:srgbClr val="000000">
                      <a:alpha val="43137"/>
                    </a:srgbClr>
                  </a:outerShdw>
                </a:effectLst>
                <a:latin typeface="Constantia" panose="02030602050306030303" pitchFamily="18" charset="0"/>
              </a:rPr>
              <a:t>22 </a:t>
            </a:r>
            <a:r>
              <a:rPr lang="tr-TR" sz="1600" b="1" dirty="0">
                <a:solidFill>
                  <a:srgbClr val="C00000"/>
                </a:solidFill>
                <a:effectLst>
                  <a:outerShdw blurRad="38100" dist="38100" dir="2700000" algn="tl">
                    <a:srgbClr val="000000">
                      <a:alpha val="43137"/>
                    </a:srgbClr>
                  </a:outerShdw>
                </a:effectLst>
                <a:latin typeface="Constantia" panose="02030602050306030303" pitchFamily="18" charset="0"/>
              </a:rPr>
              <a:t>Haziran 2014  </a:t>
            </a:r>
            <a:r>
              <a:rPr lang="tr-TR" sz="1600" b="1" dirty="0" smtClean="0">
                <a:solidFill>
                  <a:srgbClr val="C00000"/>
                </a:solidFill>
                <a:effectLst>
                  <a:outerShdw blurRad="38100" dist="38100" dir="2700000" algn="tl">
                    <a:srgbClr val="000000">
                      <a:alpha val="43137"/>
                    </a:srgbClr>
                  </a:outerShdw>
                </a:effectLst>
                <a:latin typeface="Constantia" panose="02030602050306030303" pitchFamily="18" charset="0"/>
              </a:rPr>
              <a:t> İstanbul</a:t>
            </a:r>
            <a:endParaRPr lang="tr-TR" sz="1600" b="1" dirty="0">
              <a:solidFill>
                <a:srgbClr val="C00000"/>
              </a:solidFill>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p14="http://schemas.microsoft.com/office/powerpoint/2010/main" val="825381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Constantia" panose="02030602050306030303" pitchFamily="18" charset="0"/>
              </a:rPr>
              <a:t>Komisyon Üyeleri</a:t>
            </a:r>
            <a:endParaRPr lang="tr-TR" dirty="0">
              <a:latin typeface="Constantia" panose="02030602050306030303" pitchFamily="18" charset="0"/>
            </a:endParaRPr>
          </a:p>
        </p:txBody>
      </p:sp>
      <p:sp>
        <p:nvSpPr>
          <p:cNvPr id="3" name="İçerik Yer Tutucusu 2"/>
          <p:cNvSpPr>
            <a:spLocks noGrp="1"/>
          </p:cNvSpPr>
          <p:nvPr>
            <p:ph idx="1"/>
          </p:nvPr>
        </p:nvSpPr>
        <p:spPr/>
        <p:txBody>
          <a:bodyPr/>
          <a:lstStyle/>
          <a:p>
            <a:r>
              <a:rPr lang="tr-TR" sz="1800" dirty="0" smtClean="0">
                <a:latin typeface="Constantia" panose="02030602050306030303" pitchFamily="18" charset="0"/>
              </a:rPr>
              <a:t>Dernek yönetim kurulu başkanı </a:t>
            </a:r>
          </a:p>
          <a:p>
            <a:r>
              <a:rPr lang="tr-TR" sz="1800" dirty="0" smtClean="0">
                <a:latin typeface="Constantia" panose="02030602050306030303" pitchFamily="18" charset="0"/>
              </a:rPr>
              <a:t>Diğer komisyon ve çalışma birimi temsilcileri</a:t>
            </a:r>
          </a:p>
          <a:p>
            <a:r>
              <a:rPr lang="tr-TR" sz="1800" dirty="0" smtClean="0">
                <a:latin typeface="Constantia" panose="02030602050306030303" pitchFamily="18" charset="0"/>
              </a:rPr>
              <a:t>İlgili diğer katılımcılar</a:t>
            </a:r>
            <a:endParaRPr lang="tr-TR" sz="1800" dirty="0">
              <a:latin typeface="Constantia" panose="02030602050306030303" pitchFamily="18" charset="0"/>
            </a:endParaRPr>
          </a:p>
        </p:txBody>
      </p:sp>
    </p:spTree>
    <p:extLst>
      <p:ext uri="{BB962C8B-B14F-4D97-AF65-F5344CB8AC3E}">
        <p14:creationId xmlns:p14="http://schemas.microsoft.com/office/powerpoint/2010/main" val="317034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7543800" cy="724942"/>
          </a:xfrm>
        </p:spPr>
        <p:txBody>
          <a:bodyPr/>
          <a:lstStyle/>
          <a:p>
            <a:r>
              <a:rPr lang="tr-TR" sz="3200" dirty="0" smtClean="0">
                <a:solidFill>
                  <a:schemeClr val="accent1">
                    <a:lumMod val="60000"/>
                    <a:lumOff val="40000"/>
                  </a:schemeClr>
                </a:solidFill>
                <a:latin typeface="Constantia" panose="02030602050306030303" pitchFamily="18" charset="0"/>
              </a:rPr>
              <a:t>Komisyonun Amacı</a:t>
            </a:r>
            <a:endParaRPr lang="tr-TR" sz="3200" dirty="0">
              <a:solidFill>
                <a:schemeClr val="accent1">
                  <a:lumMod val="60000"/>
                  <a:lumOff val="40000"/>
                </a:schemeClr>
              </a:solidFill>
              <a:latin typeface="Constantia" panose="02030602050306030303" pitchFamily="18" charset="0"/>
            </a:endParaRPr>
          </a:p>
        </p:txBody>
      </p:sp>
      <p:sp>
        <p:nvSpPr>
          <p:cNvPr id="3" name="İçerik Yer Tutucusu 2"/>
          <p:cNvSpPr>
            <a:spLocks noGrp="1"/>
          </p:cNvSpPr>
          <p:nvPr>
            <p:ph idx="1"/>
          </p:nvPr>
        </p:nvSpPr>
        <p:spPr>
          <a:xfrm>
            <a:off x="323528" y="1196752"/>
            <a:ext cx="7848872" cy="5400600"/>
          </a:xfrm>
        </p:spPr>
        <p:txBody>
          <a:bodyPr/>
          <a:lstStyle/>
          <a:p>
            <a:r>
              <a:rPr lang="tr-TR" altLang="tr-TR" sz="1800" dirty="0">
                <a:latin typeface="Constantia" pitchFamily="18" charset="0"/>
              </a:rPr>
              <a:t>Ülkemizde, birçok alanda gelişme gösteren </a:t>
            </a:r>
            <a:r>
              <a:rPr lang="tr-TR" altLang="tr-TR" sz="1800" dirty="0" smtClean="0">
                <a:latin typeface="Constantia" pitchFamily="18" charset="0"/>
              </a:rPr>
              <a:t>yaratıcı sanat psikoterapilerinin, eğitim ve uygulama </a:t>
            </a:r>
            <a:r>
              <a:rPr lang="tr-TR" altLang="tr-TR" sz="1800" dirty="0">
                <a:latin typeface="Constantia" pitchFamily="18" charset="0"/>
              </a:rPr>
              <a:t>alanındaki standartlarını </a:t>
            </a:r>
            <a:r>
              <a:rPr lang="tr-TR" altLang="tr-TR" sz="1800" dirty="0" smtClean="0">
                <a:latin typeface="Constantia" pitchFamily="18" charset="0"/>
              </a:rPr>
              <a:t>oluşturmak, uygulama alanındaki işlevlerini ve sınırlarını belirlemek, eğitim ve uygulama alanındaki etkinliklere yön verecek etik kodları oluşturmak üzere çalışmalar yürütmektir. </a:t>
            </a:r>
          </a:p>
          <a:p>
            <a:endParaRPr lang="tr-TR" altLang="tr-TR" sz="1800" dirty="0">
              <a:latin typeface="Constantia" pitchFamily="18" charset="0"/>
            </a:endParaRPr>
          </a:p>
          <a:p>
            <a:r>
              <a:rPr lang="tr-TR" altLang="tr-TR" sz="1800" dirty="0" smtClean="0">
                <a:latin typeface="Constantia" pitchFamily="18" charset="0"/>
              </a:rPr>
              <a:t>Bu komisyon, derneğin ana hedefleri doğrultusunda çalışır ve ülkemizde sanat psikoterapilerinin hem eğitim hem uygulama alanında uluslararası </a:t>
            </a:r>
            <a:r>
              <a:rPr lang="tr-TR" altLang="tr-TR" sz="1800" dirty="0">
                <a:latin typeface="Constantia" pitchFamily="18" charset="0"/>
              </a:rPr>
              <a:t>düzeye uygun </a:t>
            </a:r>
            <a:r>
              <a:rPr lang="tr-TR" altLang="tr-TR" sz="1800" dirty="0" smtClean="0">
                <a:latin typeface="Constantia" pitchFamily="18" charset="0"/>
              </a:rPr>
              <a:t>standartlara ulaşmasını  amaçlar.</a:t>
            </a:r>
          </a:p>
          <a:p>
            <a:endParaRPr lang="tr-TR" altLang="tr-TR" sz="1800" dirty="0">
              <a:latin typeface="Constantia" pitchFamily="18" charset="0"/>
            </a:endParaRPr>
          </a:p>
        </p:txBody>
      </p:sp>
    </p:spTree>
    <p:extLst>
      <p:ext uri="{BB962C8B-B14F-4D97-AF65-F5344CB8AC3E}">
        <p14:creationId xmlns:p14="http://schemas.microsoft.com/office/powerpoint/2010/main" val="3938171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7427168" cy="5328592"/>
          </a:xfrm>
          <a:ln>
            <a:solidFill>
              <a:schemeClr val="accent1"/>
            </a:solidFill>
          </a:ln>
        </p:spPr>
        <p:txBody>
          <a:bodyPr/>
          <a:lstStyle/>
          <a:p>
            <a:pPr marL="0" indent="0">
              <a:buNone/>
            </a:pPr>
            <a:r>
              <a:rPr lang="tr-TR" altLang="tr-TR" sz="1800" b="1" dirty="0" smtClean="0">
                <a:solidFill>
                  <a:schemeClr val="accent1">
                    <a:lumMod val="60000"/>
                    <a:lumOff val="40000"/>
                  </a:schemeClr>
                </a:solidFill>
                <a:effectLst>
                  <a:outerShdw blurRad="38100" dist="38100" dir="2700000" algn="tl">
                    <a:srgbClr val="000000">
                      <a:alpha val="43137"/>
                    </a:srgbClr>
                  </a:outerShdw>
                </a:effectLst>
                <a:latin typeface="Constantia" pitchFamily="18" charset="0"/>
              </a:rPr>
              <a:t>      Yakın </a:t>
            </a:r>
            <a:r>
              <a:rPr lang="tr-TR" altLang="tr-TR" sz="1800" b="1" dirty="0">
                <a:solidFill>
                  <a:schemeClr val="accent1">
                    <a:lumMod val="60000"/>
                    <a:lumOff val="40000"/>
                  </a:schemeClr>
                </a:solidFill>
                <a:effectLst>
                  <a:outerShdw blurRad="38100" dist="38100" dir="2700000" algn="tl">
                    <a:srgbClr val="000000">
                      <a:alpha val="43137"/>
                    </a:srgbClr>
                  </a:outerShdw>
                </a:effectLst>
                <a:latin typeface="Constantia" pitchFamily="18" charset="0"/>
              </a:rPr>
              <a:t>vadeli hedefler</a:t>
            </a:r>
            <a:r>
              <a:rPr lang="tr-TR" altLang="tr-TR" sz="1800" dirty="0">
                <a:solidFill>
                  <a:schemeClr val="accent1">
                    <a:lumMod val="60000"/>
                    <a:lumOff val="40000"/>
                  </a:schemeClr>
                </a:solidFill>
                <a:latin typeface="Constantia" pitchFamily="18" charset="0"/>
              </a:rPr>
              <a:t>: </a:t>
            </a:r>
            <a:endParaRPr lang="tr-TR" altLang="tr-TR" sz="1800" dirty="0" smtClean="0">
              <a:solidFill>
                <a:schemeClr val="accent1">
                  <a:lumMod val="60000"/>
                  <a:lumOff val="40000"/>
                </a:schemeClr>
              </a:solidFill>
              <a:latin typeface="Constantia" pitchFamily="18" charset="0"/>
            </a:endParaRPr>
          </a:p>
          <a:p>
            <a:r>
              <a:rPr lang="tr-TR" altLang="tr-TR" sz="1800" dirty="0" smtClean="0">
                <a:latin typeface="Constantia" pitchFamily="18" charset="0"/>
              </a:rPr>
              <a:t>Eğitim </a:t>
            </a:r>
            <a:r>
              <a:rPr lang="tr-TR" altLang="tr-TR" sz="1800" dirty="0">
                <a:latin typeface="Constantia" pitchFamily="18" charset="0"/>
              </a:rPr>
              <a:t>ve uygulama alanında belli kriterler oluşturmak. </a:t>
            </a:r>
            <a:endParaRPr lang="tr-TR" altLang="tr-TR" sz="1800" dirty="0" smtClean="0">
              <a:latin typeface="Constantia" pitchFamily="18" charset="0"/>
            </a:endParaRPr>
          </a:p>
          <a:p>
            <a:pPr marL="360363" indent="0">
              <a:buNone/>
            </a:pPr>
            <a:r>
              <a:rPr lang="tr-TR" altLang="tr-TR" sz="1800" dirty="0" smtClean="0">
                <a:latin typeface="Constantia" pitchFamily="18" charset="0"/>
              </a:rPr>
              <a:t>(</a:t>
            </a:r>
            <a:r>
              <a:rPr lang="tr-TR" altLang="tr-TR" sz="1800" dirty="0">
                <a:latin typeface="Constantia" pitchFamily="18" charset="0"/>
              </a:rPr>
              <a:t>Bu </a:t>
            </a:r>
            <a:r>
              <a:rPr lang="tr-TR" altLang="tr-TR" sz="1800" dirty="0" smtClean="0">
                <a:latin typeface="Constantia" pitchFamily="18" charset="0"/>
              </a:rPr>
              <a:t>hedeflere </a:t>
            </a:r>
            <a:r>
              <a:rPr lang="tr-TR" altLang="tr-TR" sz="1800" dirty="0">
                <a:latin typeface="Constantia" pitchFamily="18" charset="0"/>
              </a:rPr>
              <a:t>ulaşmak üzere diğer komisyon ve çalışma gruplarıyla işbirliği </a:t>
            </a:r>
            <a:r>
              <a:rPr lang="tr-TR" altLang="tr-TR" sz="1800" dirty="0" smtClean="0">
                <a:latin typeface="Constantia" pitchFamily="18" charset="0"/>
              </a:rPr>
              <a:t>yapar, toplantılar düzenler, sanat terapi alanındaki uluslararası kurum ve kuruluşlarla işbirliği sağlar). </a:t>
            </a:r>
          </a:p>
          <a:p>
            <a:pPr marL="360363" indent="0">
              <a:buNone/>
            </a:pPr>
            <a:endParaRPr lang="tr-TR" altLang="tr-TR" sz="1800" dirty="0">
              <a:latin typeface="Constantia" pitchFamily="18" charset="0"/>
            </a:endParaRPr>
          </a:p>
          <a:p>
            <a:pPr marL="0" indent="0">
              <a:buNone/>
            </a:pPr>
            <a:r>
              <a:rPr lang="tr-TR" altLang="tr-TR" sz="1800" b="1" dirty="0" smtClean="0">
                <a:solidFill>
                  <a:schemeClr val="accent1">
                    <a:lumMod val="60000"/>
                    <a:lumOff val="40000"/>
                  </a:schemeClr>
                </a:solidFill>
                <a:effectLst>
                  <a:outerShdw blurRad="38100" dist="38100" dir="2700000" algn="tl">
                    <a:srgbClr val="000000">
                      <a:alpha val="43137"/>
                    </a:srgbClr>
                  </a:outerShdw>
                </a:effectLst>
                <a:latin typeface="Constantia" pitchFamily="18" charset="0"/>
              </a:rPr>
              <a:t>      Uzun </a:t>
            </a:r>
            <a:r>
              <a:rPr lang="tr-TR" altLang="tr-TR" sz="1800" b="1" dirty="0">
                <a:solidFill>
                  <a:schemeClr val="accent1">
                    <a:lumMod val="60000"/>
                    <a:lumOff val="40000"/>
                  </a:schemeClr>
                </a:solidFill>
                <a:effectLst>
                  <a:outerShdw blurRad="38100" dist="38100" dir="2700000" algn="tl">
                    <a:srgbClr val="000000">
                      <a:alpha val="43137"/>
                    </a:srgbClr>
                  </a:outerShdw>
                </a:effectLst>
                <a:latin typeface="Constantia" pitchFamily="18" charset="0"/>
              </a:rPr>
              <a:t>vadeli hedefler: </a:t>
            </a:r>
            <a:endParaRPr lang="tr-TR" altLang="tr-TR" sz="1800" b="1" dirty="0" smtClean="0">
              <a:solidFill>
                <a:schemeClr val="accent1">
                  <a:lumMod val="60000"/>
                  <a:lumOff val="40000"/>
                </a:schemeClr>
              </a:solidFill>
              <a:effectLst>
                <a:outerShdw blurRad="38100" dist="38100" dir="2700000" algn="tl">
                  <a:srgbClr val="000000">
                    <a:alpha val="43137"/>
                  </a:srgbClr>
                </a:outerShdw>
              </a:effectLst>
              <a:latin typeface="Constantia" pitchFamily="18" charset="0"/>
            </a:endParaRPr>
          </a:p>
          <a:p>
            <a:r>
              <a:rPr lang="tr-TR" altLang="tr-TR" sz="1800" dirty="0" smtClean="0">
                <a:latin typeface="Constantia" pitchFamily="18" charset="0"/>
              </a:rPr>
              <a:t>Sanat </a:t>
            </a:r>
            <a:r>
              <a:rPr lang="tr-TR" altLang="tr-TR" sz="1800" dirty="0">
                <a:latin typeface="Constantia" pitchFamily="18" charset="0"/>
              </a:rPr>
              <a:t>psikoterapileri alanında ülkemizde formel eğitim programlarının geliştirilmesi, derneğin mesleki bir üst kurum olarak destekleme, kredilendirme ve denetleme işlevlerinin oluşması, </a:t>
            </a:r>
            <a:endParaRPr lang="tr-TR" altLang="tr-TR" sz="1800" dirty="0" smtClean="0">
              <a:latin typeface="Constantia" pitchFamily="18" charset="0"/>
            </a:endParaRPr>
          </a:p>
          <a:p>
            <a:endParaRPr lang="tr-TR" altLang="tr-TR" sz="1800" dirty="0" smtClean="0">
              <a:latin typeface="Constantia" pitchFamily="18" charset="0"/>
            </a:endParaRPr>
          </a:p>
          <a:p>
            <a:r>
              <a:rPr lang="tr-TR" altLang="tr-TR" sz="1800" dirty="0" smtClean="0">
                <a:latin typeface="Constantia" pitchFamily="18" charset="0"/>
              </a:rPr>
              <a:t>Uygulamanın standartlarının oluşturulması, eğitim ve uygulamada etik ilkelerin belirlenmesi,</a:t>
            </a:r>
          </a:p>
          <a:p>
            <a:endParaRPr lang="tr-TR" altLang="tr-TR" sz="1800" dirty="0">
              <a:latin typeface="Constantia" pitchFamily="18" charset="0"/>
            </a:endParaRPr>
          </a:p>
          <a:p>
            <a:r>
              <a:rPr lang="tr-TR" altLang="tr-TR" sz="1800" dirty="0" smtClean="0">
                <a:latin typeface="Constantia" pitchFamily="18" charset="0"/>
              </a:rPr>
              <a:t>Sağlık bakanlığı, üniversiteler ve diğer mesleki kuruluşlarla işbirliği ve tanınırlık sağlamak için derneğin yürüteceği çalışmalara dayanak sağlama.</a:t>
            </a:r>
          </a:p>
          <a:p>
            <a:endParaRPr lang="tr-TR" altLang="tr-TR" sz="1800" dirty="0">
              <a:latin typeface="Constantia" pitchFamily="18" charset="0"/>
            </a:endParaRPr>
          </a:p>
          <a:p>
            <a:endParaRPr lang="en-US" altLang="tr-TR" sz="1800" dirty="0">
              <a:latin typeface="Constantia" pitchFamily="18" charset="0"/>
            </a:endParaRPr>
          </a:p>
        </p:txBody>
      </p:sp>
    </p:spTree>
    <p:extLst>
      <p:ext uri="{BB962C8B-B14F-4D97-AF65-F5344CB8AC3E}">
        <p14:creationId xmlns:p14="http://schemas.microsoft.com/office/powerpoint/2010/main" val="300057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468313" y="1052513"/>
            <a:ext cx="7488237" cy="4968875"/>
          </a:xfrm>
        </p:spPr>
        <p:txBody>
          <a:bodyPr/>
          <a:lstStyle/>
          <a:p>
            <a:pPr marL="357188" indent="-357188" eaLnBrk="1" hangingPunct="1">
              <a:lnSpc>
                <a:spcPct val="90000"/>
              </a:lnSpc>
              <a:buFont typeface="Wingdings" pitchFamily="2" charset="2"/>
              <a:buNone/>
              <a:defRPr/>
            </a:pPr>
            <a:r>
              <a:rPr lang="tr-TR" sz="1200" dirty="0" smtClean="0">
                <a:latin typeface="Constantia" pitchFamily="18" charset="0"/>
              </a:rPr>
              <a:t>	</a:t>
            </a:r>
            <a:r>
              <a:rPr lang="tr-TR" sz="1800" dirty="0" smtClean="0">
                <a:latin typeface="Constantia" pitchFamily="18" charset="0"/>
              </a:rPr>
              <a:t>Bir mesleğin gereklerinin kabul edilebilir standartlarda yerine getirilebilmesi için ihtiyaç duyulan asgari bilgi, beceri, tutum ve davranışları gösteren normlardır. </a:t>
            </a:r>
          </a:p>
          <a:p>
            <a:pPr marL="357188" indent="-357188" eaLnBrk="1" hangingPunct="1">
              <a:lnSpc>
                <a:spcPct val="90000"/>
              </a:lnSpc>
              <a:buFont typeface="Wingdings" pitchFamily="2" charset="2"/>
              <a:buNone/>
              <a:defRPr/>
            </a:pPr>
            <a:endParaRPr lang="tr-TR" sz="1800" dirty="0" smtClean="0">
              <a:latin typeface="Constantia" pitchFamily="18" charset="0"/>
            </a:endParaRPr>
          </a:p>
          <a:p>
            <a:pPr marL="357188" indent="-357188" eaLnBrk="1" hangingPunct="1">
              <a:lnSpc>
                <a:spcPct val="90000"/>
              </a:lnSpc>
              <a:buFont typeface="Wingdings" pitchFamily="2" charset="2"/>
              <a:buNone/>
              <a:defRPr/>
            </a:pPr>
            <a:r>
              <a:rPr lang="tr-TR" sz="1800" dirty="0" smtClean="0">
                <a:latin typeface="Constantia" pitchFamily="18" charset="0"/>
              </a:rPr>
              <a:t>	</a:t>
            </a:r>
            <a:r>
              <a:rPr lang="tr-TR" sz="1800" b="1" dirty="0" smtClean="0">
                <a:solidFill>
                  <a:schemeClr val="accent1">
                    <a:lumMod val="60000"/>
                    <a:lumOff val="40000"/>
                  </a:schemeClr>
                </a:solidFill>
                <a:effectLst>
                  <a:outerShdw blurRad="38100" dist="38100" dir="2700000" algn="tl">
                    <a:srgbClr val="000000"/>
                  </a:outerShdw>
                </a:effectLst>
                <a:latin typeface="Constantia" pitchFamily="18" charset="0"/>
              </a:rPr>
              <a:t>Bir meslek standardı genel olarak aşağıdaki hususları içermektedir:</a:t>
            </a:r>
          </a:p>
          <a:p>
            <a:pPr marL="357188" indent="-357188" eaLnBrk="1" hangingPunct="1">
              <a:lnSpc>
                <a:spcPct val="90000"/>
              </a:lnSpc>
              <a:buFont typeface="Wingdings" pitchFamily="2" charset="2"/>
              <a:buNone/>
              <a:defRPr/>
            </a:pPr>
            <a:endParaRPr lang="tr-TR" sz="1800" b="1" dirty="0" smtClean="0">
              <a:solidFill>
                <a:schemeClr val="accent1">
                  <a:lumMod val="60000"/>
                  <a:lumOff val="40000"/>
                </a:schemeClr>
              </a:solidFill>
              <a:effectLst>
                <a:outerShdw blurRad="38100" dist="38100" dir="2700000" algn="tl">
                  <a:srgbClr val="000000"/>
                </a:outerShdw>
              </a:effectLst>
              <a:latin typeface="Constantia" pitchFamily="18" charset="0"/>
            </a:endParaRPr>
          </a:p>
          <a:p>
            <a:pPr marL="357188" indent="-357188" eaLnBrk="1" hangingPunct="1">
              <a:lnSpc>
                <a:spcPct val="90000"/>
              </a:lnSpc>
              <a:defRPr/>
            </a:pPr>
            <a:r>
              <a:rPr lang="tr-TR" sz="1800" dirty="0" smtClean="0">
                <a:latin typeface="Constantia" pitchFamily="18" charset="0"/>
              </a:rPr>
              <a:t>Standardın hazırlandığı seviye için yaygın olarak kullanılan mesleki unvan ve tanım,</a:t>
            </a:r>
            <a:br>
              <a:rPr lang="tr-TR" sz="1800" dirty="0" smtClean="0">
                <a:latin typeface="Constantia" pitchFamily="18" charset="0"/>
              </a:rPr>
            </a:br>
            <a:endParaRPr lang="tr-TR" sz="1800" dirty="0" smtClean="0">
              <a:latin typeface="Constantia" pitchFamily="18" charset="0"/>
            </a:endParaRPr>
          </a:p>
          <a:p>
            <a:pPr marL="357188" indent="-357188" eaLnBrk="1" hangingPunct="1">
              <a:lnSpc>
                <a:spcPct val="90000"/>
              </a:lnSpc>
              <a:defRPr/>
            </a:pPr>
            <a:r>
              <a:rPr lang="tr-TR" sz="1800" dirty="0" smtClean="0">
                <a:latin typeface="Constantia" pitchFamily="18" charset="0"/>
              </a:rPr>
              <a:t>Bir mesleğin gereklerini uygun olarak yerine getirmek için kişinin yapması gereken görev ve işlemler,</a:t>
            </a:r>
            <a:br>
              <a:rPr lang="tr-TR" sz="1800" dirty="0" smtClean="0">
                <a:latin typeface="Constantia" pitchFamily="18" charset="0"/>
              </a:rPr>
            </a:br>
            <a:endParaRPr lang="tr-TR" sz="1800" dirty="0" smtClean="0">
              <a:latin typeface="Constantia" pitchFamily="18" charset="0"/>
            </a:endParaRPr>
          </a:p>
          <a:p>
            <a:pPr marL="357188" indent="-357188" eaLnBrk="1" hangingPunct="1">
              <a:lnSpc>
                <a:spcPct val="90000"/>
              </a:lnSpc>
              <a:defRPr/>
            </a:pPr>
            <a:r>
              <a:rPr lang="tr-TR" sz="1800" dirty="0" smtClean="0">
                <a:latin typeface="Constantia" pitchFamily="18" charset="0"/>
              </a:rPr>
              <a:t>Genel olarak kullanılan araç-gereç ve ekipmanlar,</a:t>
            </a:r>
            <a:br>
              <a:rPr lang="tr-TR" sz="1800" dirty="0" smtClean="0">
                <a:latin typeface="Constantia" pitchFamily="18" charset="0"/>
              </a:rPr>
            </a:br>
            <a:endParaRPr lang="tr-TR" sz="1800" dirty="0" smtClean="0">
              <a:latin typeface="Constantia" pitchFamily="18" charset="0"/>
            </a:endParaRPr>
          </a:p>
          <a:p>
            <a:pPr marL="357188" indent="-357188" eaLnBrk="1" hangingPunct="1">
              <a:lnSpc>
                <a:spcPct val="90000"/>
              </a:lnSpc>
              <a:defRPr/>
            </a:pPr>
            <a:r>
              <a:rPr lang="tr-TR" sz="1800" dirty="0" smtClean="0">
                <a:latin typeface="Constantia" pitchFamily="18" charset="0"/>
              </a:rPr>
              <a:t>Bir mesleğin gereklerini uygun şekilde yerine getirebilmek için kişinin sahip olması gereken genel bilgi ve beceriler ile tutum ve davranışlar,</a:t>
            </a:r>
            <a:br>
              <a:rPr lang="tr-TR" sz="1800" dirty="0" smtClean="0">
                <a:latin typeface="Constantia" pitchFamily="18" charset="0"/>
              </a:rPr>
            </a:br>
            <a:endParaRPr lang="tr-TR" sz="1800" dirty="0" smtClean="0">
              <a:latin typeface="Constantia" pitchFamily="18" charset="0"/>
            </a:endParaRPr>
          </a:p>
          <a:p>
            <a:pPr marL="357188" indent="-357188" eaLnBrk="1" hangingPunct="1">
              <a:lnSpc>
                <a:spcPct val="90000"/>
              </a:lnSpc>
              <a:defRPr/>
            </a:pPr>
            <a:r>
              <a:rPr lang="tr-TR" sz="1800" dirty="0" smtClean="0">
                <a:latin typeface="Constantia" pitchFamily="18" charset="0"/>
              </a:rPr>
              <a:t>Mesleğin uzmanlık dalları ile birlikte mevcut durumu ve gelecekte göstereceği eğilimler.</a:t>
            </a:r>
          </a:p>
        </p:txBody>
      </p:sp>
      <p:sp>
        <p:nvSpPr>
          <p:cNvPr id="76804" name="Rectangle 4"/>
          <p:cNvSpPr>
            <a:spLocks noChangeArrowheads="1"/>
          </p:cNvSpPr>
          <p:nvPr/>
        </p:nvSpPr>
        <p:spPr bwMode="auto">
          <a:xfrm>
            <a:off x="827088" y="476250"/>
            <a:ext cx="310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tr-TR" b="1" dirty="0">
                <a:solidFill>
                  <a:schemeClr val="accent1">
                    <a:lumMod val="60000"/>
                    <a:lumOff val="40000"/>
                  </a:schemeClr>
                </a:solidFill>
                <a:effectLst>
                  <a:outerShdw blurRad="38100" dist="38100" dir="2700000" algn="tl">
                    <a:srgbClr val="000000"/>
                  </a:outerShdw>
                </a:effectLst>
              </a:rPr>
              <a:t>Meslek Standardı Nedir?</a:t>
            </a:r>
          </a:p>
        </p:txBody>
      </p:sp>
    </p:spTree>
    <p:extLst>
      <p:ext uri="{BB962C8B-B14F-4D97-AF65-F5344CB8AC3E}">
        <p14:creationId xmlns:p14="http://schemas.microsoft.com/office/powerpoint/2010/main" val="2104179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611188" y="908050"/>
            <a:ext cx="7056437" cy="4411663"/>
          </a:xfrm>
        </p:spPr>
        <p:txBody>
          <a:bodyPr/>
          <a:lstStyle/>
          <a:p>
            <a:pPr marL="571500" indent="-571500" eaLnBrk="1" hangingPunct="1">
              <a:buSzTx/>
              <a:buFont typeface="Wingdings" pitchFamily="2" charset="2"/>
              <a:buAutoNum type="alphaLcPeriod" startAt="5"/>
            </a:pPr>
            <a:r>
              <a:rPr lang="tr-TR" altLang="tr-TR" sz="1800" dirty="0" smtClean="0">
                <a:latin typeface="Constantia" pitchFamily="18" charset="0"/>
              </a:rPr>
              <a:t>Meslekî alanla ilgili sağlık, güvenlik ve çevre koruma konularındaki mevzuat ile idari ve teknik gereklilikleri içermelidir. </a:t>
            </a:r>
          </a:p>
          <a:p>
            <a:pPr marL="571500" indent="-571500" eaLnBrk="1" hangingPunct="1">
              <a:buSzTx/>
              <a:buFont typeface="Wingdings" pitchFamily="2" charset="2"/>
              <a:buAutoNum type="alphaLcPeriod" startAt="5"/>
            </a:pPr>
            <a:endParaRPr lang="tr-TR" altLang="tr-TR" sz="1800" dirty="0" smtClean="0">
              <a:latin typeface="Constantia" pitchFamily="18" charset="0"/>
            </a:endParaRPr>
          </a:p>
          <a:p>
            <a:pPr marL="571500" indent="-571500" eaLnBrk="1" hangingPunct="1">
              <a:buSzTx/>
              <a:buFont typeface="Wingdings" pitchFamily="2" charset="2"/>
              <a:buAutoNum type="alphaLcPeriod" startAt="5"/>
            </a:pPr>
            <a:r>
              <a:rPr lang="tr-TR" altLang="tr-TR" sz="1800" dirty="0" smtClean="0">
                <a:latin typeface="Constantia" pitchFamily="18" charset="0"/>
              </a:rPr>
              <a:t>Ayrıca meslek </a:t>
            </a:r>
            <a:r>
              <a:rPr lang="tr-TR" altLang="tr-TR" sz="1800" dirty="0" smtClean="0">
                <a:latin typeface="Constantia" pitchFamily="18" charset="0"/>
              </a:rPr>
              <a:t>standardının ne şekilde geliştirileceği ve güncelleneceği konusunda bilgi ve önerileri </a:t>
            </a:r>
            <a:r>
              <a:rPr lang="tr-TR" altLang="tr-TR" sz="1800" smtClean="0">
                <a:latin typeface="Constantia" pitchFamily="18" charset="0"/>
              </a:rPr>
              <a:t>de </a:t>
            </a:r>
            <a:r>
              <a:rPr lang="tr-TR" altLang="tr-TR" sz="1800" smtClean="0">
                <a:latin typeface="Constantia" pitchFamily="18" charset="0"/>
              </a:rPr>
              <a:t>kapsamalıdır</a:t>
            </a:r>
            <a:r>
              <a:rPr lang="tr-TR" altLang="tr-TR" sz="1800" dirty="0" smtClean="0">
                <a:latin typeface="Constantia" pitchFamily="18" charset="0"/>
              </a:rPr>
              <a:t>. </a:t>
            </a:r>
          </a:p>
          <a:p>
            <a:pPr marL="571500" indent="-571500" eaLnBrk="1" hangingPunct="1">
              <a:buSzTx/>
              <a:buFont typeface="Wingdings" pitchFamily="2" charset="2"/>
              <a:buAutoNum type="alphaLcPeriod" startAt="5"/>
            </a:pPr>
            <a:endParaRPr lang="tr-TR" altLang="tr-TR" sz="1800" dirty="0" smtClean="0">
              <a:latin typeface="Constantia" pitchFamily="18" charset="0"/>
            </a:endParaRPr>
          </a:p>
          <a:p>
            <a:pPr marL="571500" indent="-571500" eaLnBrk="1" hangingPunct="1">
              <a:buSzTx/>
              <a:buFont typeface="Wingdings" pitchFamily="2" charset="2"/>
              <a:buAutoNum type="alphaLcPeriod" startAt="5"/>
            </a:pPr>
            <a:r>
              <a:rPr lang="tr-TR" altLang="tr-TR" sz="1800" dirty="0" smtClean="0">
                <a:latin typeface="Constantia" pitchFamily="18" charset="0"/>
              </a:rPr>
              <a:t>Bireyin hayat boyu öğrenme ilkesine uygun olarak kendini geliştirmesini ve meslekte ilerlemesini teşvik edici, meslekte ilerleme imkânlarını belirten bilgileri içermelidir.</a:t>
            </a:r>
          </a:p>
          <a:p>
            <a:pPr marL="571500" indent="-571500" eaLnBrk="1" hangingPunct="1">
              <a:buSzTx/>
              <a:buFont typeface="Wingdings" pitchFamily="2" charset="2"/>
              <a:buAutoNum type="alphaLcPeriod" startAt="5"/>
            </a:pPr>
            <a:endParaRPr lang="tr-TR" altLang="tr-TR" sz="1800" dirty="0" smtClean="0">
              <a:latin typeface="Constantia" pitchFamily="18" charset="0"/>
            </a:endParaRPr>
          </a:p>
          <a:p>
            <a:pPr marL="571500" indent="-571500" eaLnBrk="1" hangingPunct="1">
              <a:buSzTx/>
              <a:buFont typeface="Wingdings" pitchFamily="2" charset="2"/>
              <a:buAutoNum type="alphaLcPeriod" startAt="5"/>
            </a:pPr>
            <a:r>
              <a:rPr lang="tr-TR" altLang="tr-TR" sz="1800" dirty="0" smtClean="0">
                <a:latin typeface="Constantia" pitchFamily="18" charset="0"/>
              </a:rPr>
              <a:t>Açık ya da gizli ayırımcılık unsurları içermemelidir.</a:t>
            </a:r>
          </a:p>
          <a:p>
            <a:pPr marL="571500" indent="-571500" eaLnBrk="1" hangingPunct="1">
              <a:lnSpc>
                <a:spcPct val="80000"/>
              </a:lnSpc>
              <a:buSzTx/>
              <a:buFont typeface="Wingdings" pitchFamily="2" charset="2"/>
              <a:buAutoNum type="alphaLcPeriod" startAt="5"/>
            </a:pPr>
            <a:endParaRPr lang="tr-TR" altLang="tr-TR" sz="1800" dirty="0" smtClean="0">
              <a:latin typeface="Constantia" pitchFamily="18" charset="0"/>
            </a:endParaRPr>
          </a:p>
        </p:txBody>
      </p:sp>
    </p:spTree>
    <p:extLst>
      <p:ext uri="{BB962C8B-B14F-4D97-AF65-F5344CB8AC3E}">
        <p14:creationId xmlns:p14="http://schemas.microsoft.com/office/powerpoint/2010/main" val="1957616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395536" y="548680"/>
            <a:ext cx="7848872" cy="5904656"/>
          </a:xfrm>
        </p:spPr>
        <p:txBody>
          <a:bodyPr/>
          <a:lstStyle/>
          <a:p>
            <a:pPr eaLnBrk="1" hangingPunct="1">
              <a:buFont typeface="Wingdings" pitchFamily="2" charset="2"/>
              <a:buNone/>
              <a:defRPr/>
            </a:pPr>
            <a:r>
              <a:rPr lang="tr-TR" sz="2000" b="1" dirty="0" smtClean="0">
                <a:solidFill>
                  <a:schemeClr val="tx1">
                    <a:lumMod val="50000"/>
                  </a:schemeClr>
                </a:solidFill>
                <a:effectLst>
                  <a:outerShdw blurRad="38100" dist="38100" dir="2700000" algn="tl">
                    <a:srgbClr val="000000">
                      <a:alpha val="43137"/>
                    </a:srgbClr>
                  </a:outerShdw>
                </a:effectLst>
                <a:latin typeface="Times New Roman" pitchFamily="18" charset="0"/>
              </a:rPr>
              <a:t>	Standart Hazırlama	</a:t>
            </a:r>
          </a:p>
          <a:p>
            <a:pPr eaLnBrk="1" hangingPunct="1">
              <a:buFont typeface="Wingdings" pitchFamily="2" charset="2"/>
              <a:buNone/>
              <a:defRPr/>
            </a:pPr>
            <a:r>
              <a:rPr lang="tr-TR" sz="1600" dirty="0" smtClean="0">
                <a:latin typeface="Constantia" pitchFamily="18" charset="0"/>
              </a:rPr>
              <a:t>	</a:t>
            </a:r>
            <a:r>
              <a:rPr lang="tr-TR" sz="1800" dirty="0" err="1" smtClean="0">
                <a:latin typeface="Constantia" pitchFamily="18" charset="0"/>
              </a:rPr>
              <a:t>Standard</a:t>
            </a:r>
            <a:r>
              <a:rPr lang="tr-TR" sz="1800" dirty="0" smtClean="0">
                <a:latin typeface="Constantia" pitchFamily="18" charset="0"/>
              </a:rPr>
              <a:t> hazırlama çalışmalarında, gerek ülke içi gerekse uluslararası alanda yapılmış çalışmalardan, kaydedilmiş gelişmelerden yararlanılmaktadır. </a:t>
            </a:r>
          </a:p>
          <a:p>
            <a:pPr eaLnBrk="1" hangingPunct="1">
              <a:defRPr/>
            </a:pPr>
            <a:endParaRPr lang="tr-TR" sz="1800" dirty="0" smtClean="0">
              <a:latin typeface="Constantia" pitchFamily="18" charset="0"/>
            </a:endParaRPr>
          </a:p>
          <a:p>
            <a:pPr eaLnBrk="1" hangingPunct="1">
              <a:buFont typeface="Wingdings" pitchFamily="2" charset="2"/>
              <a:buNone/>
              <a:defRPr/>
            </a:pPr>
            <a:r>
              <a:rPr lang="tr-TR" sz="1800" dirty="0" smtClean="0">
                <a:latin typeface="Constantia" pitchFamily="18" charset="0"/>
              </a:rPr>
              <a:t>	Meslek Standartları genel olarak üç ayrı seviye </a:t>
            </a:r>
            <a:r>
              <a:rPr lang="tr-TR" sz="1800" dirty="0" err="1" smtClean="0">
                <a:latin typeface="Constantia" pitchFamily="18" charset="0"/>
              </a:rPr>
              <a:t>gözönüne</a:t>
            </a:r>
            <a:r>
              <a:rPr lang="tr-TR" sz="1800" dirty="0" smtClean="0">
                <a:latin typeface="Constantia" pitchFamily="18" charset="0"/>
              </a:rPr>
              <a:t> alınarak hazırlanmaktadır.</a:t>
            </a:r>
          </a:p>
          <a:p>
            <a:pPr eaLnBrk="1" hangingPunct="1">
              <a:buFont typeface="Wingdings" pitchFamily="2" charset="2"/>
              <a:buNone/>
              <a:defRPr/>
            </a:pPr>
            <a:endParaRPr lang="tr-TR" sz="1800" b="1" dirty="0" smtClean="0">
              <a:latin typeface="Constantia" pitchFamily="18" charset="0"/>
            </a:endParaRPr>
          </a:p>
          <a:p>
            <a:pPr eaLnBrk="1" hangingPunct="1">
              <a:defRPr/>
            </a:pPr>
            <a:r>
              <a:rPr lang="tr-TR" sz="1800" b="1" dirty="0" smtClean="0">
                <a:solidFill>
                  <a:schemeClr val="accent1"/>
                </a:solidFill>
                <a:effectLst>
                  <a:outerShdw blurRad="38100" dist="38100" dir="2700000" algn="tl">
                    <a:srgbClr val="000000"/>
                  </a:outerShdw>
                </a:effectLst>
                <a:latin typeface="Constantia" pitchFamily="18" charset="0"/>
              </a:rPr>
              <a:t>Seviye 1:</a:t>
            </a:r>
            <a:r>
              <a:rPr lang="tr-TR" sz="1800" dirty="0" smtClean="0">
                <a:latin typeface="Constantia" pitchFamily="18" charset="0"/>
              </a:rPr>
              <a:t> Bu seviyede çalışan kişi, mesleğin gerektirdiği rutin ve basit görev ve işlemleri yapabilir.</a:t>
            </a:r>
            <a:endParaRPr lang="tr-TR" sz="1800" b="1" dirty="0" smtClean="0">
              <a:latin typeface="Constantia" pitchFamily="18" charset="0"/>
            </a:endParaRPr>
          </a:p>
          <a:p>
            <a:pPr eaLnBrk="1" hangingPunct="1">
              <a:defRPr/>
            </a:pPr>
            <a:r>
              <a:rPr lang="tr-TR" sz="1800" b="1" dirty="0" smtClean="0">
                <a:solidFill>
                  <a:schemeClr val="accent1"/>
                </a:solidFill>
                <a:effectLst>
                  <a:outerShdw blurRad="38100" dist="38100" dir="2700000" algn="tl">
                    <a:srgbClr val="000000"/>
                  </a:outerShdw>
                </a:effectLst>
                <a:latin typeface="Constantia" pitchFamily="18" charset="0"/>
              </a:rPr>
              <a:t>Seviye 2:</a:t>
            </a:r>
            <a:r>
              <a:rPr lang="tr-TR" sz="1800" dirty="0" smtClean="0">
                <a:latin typeface="Constantia" pitchFamily="18" charset="0"/>
              </a:rPr>
              <a:t> Bu seviyede çalışan kişi, geniş veya dar bir meslek alanında, o mesleğin gerektirdiği bir kısmı rutin olmayan ve kompleks nitelikli görev ve işlemleri yapabilir. Bu görev ve işlemleri yerine getirirken bireysel sorumluluk alabilir ya da başkaları ile işbirliği içinde çalışabilir.</a:t>
            </a:r>
            <a:endParaRPr lang="tr-TR" sz="1800" b="1" dirty="0" smtClean="0">
              <a:latin typeface="Constantia" pitchFamily="18" charset="0"/>
            </a:endParaRPr>
          </a:p>
          <a:p>
            <a:pPr eaLnBrk="1" hangingPunct="1">
              <a:defRPr/>
            </a:pPr>
            <a:r>
              <a:rPr lang="tr-TR" sz="1800" b="1" dirty="0" smtClean="0">
                <a:solidFill>
                  <a:schemeClr val="accent1"/>
                </a:solidFill>
                <a:effectLst>
                  <a:outerShdw blurRad="38100" dist="38100" dir="2700000" algn="tl">
                    <a:srgbClr val="000000"/>
                  </a:outerShdw>
                </a:effectLst>
                <a:latin typeface="Constantia" pitchFamily="18" charset="0"/>
              </a:rPr>
              <a:t>Seviye 3:</a:t>
            </a:r>
            <a:r>
              <a:rPr lang="tr-TR" sz="1800" dirty="0" smtClean="0">
                <a:latin typeface="Constantia" pitchFamily="18" charset="0"/>
              </a:rPr>
              <a:t> Bu seviyede çalışan kişi, geniş veya dar bir meslek alanında, o mesleğin gerektirdiği çoğunlukla rutin olmayan ve kompleks nitelikli görev ve işlemleri değişik koşullarda yapabilir. Bu görev ve işlemleri yerine getirirken önemli ölçüde sorumluluk alabilir ve kendi başına karar verebilir. Çoğunlukla yanında çalışanları yönlendirir ve denetler.</a:t>
            </a:r>
          </a:p>
        </p:txBody>
      </p:sp>
    </p:spTree>
    <p:extLst>
      <p:ext uri="{BB962C8B-B14F-4D97-AF65-F5344CB8AC3E}">
        <p14:creationId xmlns:p14="http://schemas.microsoft.com/office/powerpoint/2010/main" val="4152784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260648"/>
            <a:ext cx="7173416" cy="796950"/>
          </a:xfrm>
        </p:spPr>
        <p:txBody>
          <a:bodyPr/>
          <a:lstStyle/>
          <a:p>
            <a:r>
              <a:rPr lang="tr-TR" dirty="0" smtClean="0">
                <a:solidFill>
                  <a:schemeClr val="accent1">
                    <a:lumMod val="60000"/>
                    <a:lumOff val="40000"/>
                  </a:schemeClr>
                </a:solidFill>
                <a:latin typeface="Georgia" panose="02040502050405020303" pitchFamily="18" charset="0"/>
              </a:rPr>
              <a:t>Etik</a:t>
            </a:r>
            <a:endParaRPr lang="tr-TR" dirty="0">
              <a:solidFill>
                <a:schemeClr val="accent1">
                  <a:lumMod val="60000"/>
                  <a:lumOff val="40000"/>
                </a:schemeClr>
              </a:solidFill>
              <a:latin typeface="Georgia" panose="02040502050405020303" pitchFamily="18" charset="0"/>
            </a:endParaRPr>
          </a:p>
        </p:txBody>
      </p:sp>
      <p:sp>
        <p:nvSpPr>
          <p:cNvPr id="3" name="İçerik Yer Tutucusu 2"/>
          <p:cNvSpPr>
            <a:spLocks noGrp="1"/>
          </p:cNvSpPr>
          <p:nvPr>
            <p:ph idx="1"/>
          </p:nvPr>
        </p:nvSpPr>
        <p:spPr>
          <a:xfrm>
            <a:off x="395536" y="1268760"/>
            <a:ext cx="7787208" cy="5040560"/>
          </a:xfrm>
        </p:spPr>
        <p:txBody>
          <a:bodyPr/>
          <a:lstStyle/>
          <a:p>
            <a:r>
              <a:rPr lang="tr-TR" sz="1800" dirty="0" smtClean="0">
                <a:latin typeface="Constantia" panose="02030602050306030303" pitchFamily="18" charset="0"/>
              </a:rPr>
              <a:t>Etik, </a:t>
            </a:r>
            <a:r>
              <a:rPr lang="tr-TR" sz="1800" dirty="0">
                <a:latin typeface="Constantia" panose="02030602050306030303" pitchFamily="18" charset="0"/>
              </a:rPr>
              <a:t>insan eylemleri üzerinde değer yargıları üretmenin sistematik </a:t>
            </a:r>
            <a:r>
              <a:rPr lang="tr-TR" sz="1800" dirty="0" smtClean="0">
                <a:latin typeface="Constantia" panose="02030602050306030303" pitchFamily="18" charset="0"/>
              </a:rPr>
              <a:t>bir yoludur.</a:t>
            </a:r>
            <a:r>
              <a:rPr lang="tr-TR" sz="1800" dirty="0">
                <a:latin typeface="Constantia" panose="02030602050306030303" pitchFamily="18" charset="0"/>
              </a:rPr>
              <a:t> </a:t>
            </a:r>
            <a:endParaRPr lang="tr-TR" sz="1800" dirty="0" smtClean="0">
              <a:latin typeface="Constantia" panose="02030602050306030303" pitchFamily="18" charset="0"/>
            </a:endParaRPr>
          </a:p>
          <a:p>
            <a:r>
              <a:rPr lang="tr-TR" sz="1800" dirty="0" smtClean="0">
                <a:latin typeface="Constantia" panose="02030602050306030303" pitchFamily="18" charset="0"/>
              </a:rPr>
              <a:t>Her </a:t>
            </a:r>
            <a:r>
              <a:rPr lang="tr-TR" sz="1800" dirty="0">
                <a:latin typeface="Constantia" panose="02030602050306030303" pitchFamily="18" charset="0"/>
              </a:rPr>
              <a:t>insan uğraşı gibi her meslek de en iyiye ve faydalıya ulaşmak üzere bazı etik ilkeler/etik kodlar geliştirir. </a:t>
            </a:r>
            <a:endParaRPr lang="tr-TR" sz="1800" dirty="0" smtClean="0">
              <a:latin typeface="Constantia" panose="02030602050306030303" pitchFamily="18" charset="0"/>
            </a:endParaRPr>
          </a:p>
          <a:p>
            <a:r>
              <a:rPr lang="tr-TR" sz="1800" dirty="0" smtClean="0">
                <a:latin typeface="Constantia" panose="02030602050306030303" pitchFamily="18" charset="0"/>
              </a:rPr>
              <a:t>Etik </a:t>
            </a:r>
            <a:r>
              <a:rPr lang="tr-TR" sz="1800" dirty="0">
                <a:latin typeface="Constantia" panose="02030602050306030303" pitchFamily="18" charset="0"/>
              </a:rPr>
              <a:t>teori ve ilkeleri anlama, sanat psikoterapistlerinin karşı karşıya kaldığı değer sorunlarına karar vermede yararlı bir </a:t>
            </a:r>
            <a:r>
              <a:rPr lang="tr-TR" sz="1800" dirty="0" smtClean="0">
                <a:latin typeface="Constantia" panose="02030602050306030303" pitchFamily="18" charset="0"/>
              </a:rPr>
              <a:t>rehberdir. </a:t>
            </a:r>
          </a:p>
          <a:p>
            <a:endParaRPr lang="tr-TR" sz="1800" dirty="0">
              <a:latin typeface="Constantia" panose="02030602050306030303" pitchFamily="18" charset="0"/>
            </a:endParaRPr>
          </a:p>
          <a:p>
            <a:pPr marL="0" indent="360363">
              <a:buNone/>
            </a:pPr>
            <a:r>
              <a:rPr lang="tr-TR" sz="2000" b="1" dirty="0" smtClean="0">
                <a:solidFill>
                  <a:schemeClr val="accent1">
                    <a:lumMod val="60000"/>
                    <a:lumOff val="40000"/>
                  </a:schemeClr>
                </a:solidFill>
                <a:effectLst>
                  <a:outerShdw blurRad="38100" dist="38100" dir="2700000" algn="tl">
                    <a:srgbClr val="000000">
                      <a:alpha val="43137"/>
                    </a:srgbClr>
                  </a:outerShdw>
                </a:effectLst>
                <a:latin typeface="Constantia" panose="02030602050306030303" pitchFamily="18" charset="0"/>
              </a:rPr>
              <a:t>Sanat </a:t>
            </a:r>
            <a:r>
              <a:rPr lang="tr-TR" sz="2000" b="1" dirty="0">
                <a:solidFill>
                  <a:schemeClr val="accent1">
                    <a:lumMod val="60000"/>
                    <a:lumOff val="40000"/>
                  </a:schemeClr>
                </a:solidFill>
                <a:effectLst>
                  <a:outerShdw blurRad="38100" dist="38100" dir="2700000" algn="tl">
                    <a:srgbClr val="000000">
                      <a:alpha val="43137"/>
                    </a:srgbClr>
                  </a:outerShdw>
                </a:effectLst>
                <a:latin typeface="Constantia" panose="02030602050306030303" pitchFamily="18" charset="0"/>
              </a:rPr>
              <a:t>psikoterapisi alanında etik düşünme ve </a:t>
            </a:r>
            <a:r>
              <a:rPr lang="tr-TR" sz="2000" b="1" dirty="0" smtClean="0">
                <a:solidFill>
                  <a:schemeClr val="accent1">
                    <a:lumMod val="60000"/>
                    <a:lumOff val="40000"/>
                  </a:schemeClr>
                </a:solidFill>
                <a:effectLst>
                  <a:outerShdw blurRad="38100" dist="38100" dir="2700000" algn="tl">
                    <a:srgbClr val="000000">
                      <a:alpha val="43137"/>
                    </a:srgbClr>
                  </a:outerShdw>
                </a:effectLst>
                <a:latin typeface="Constantia" panose="02030602050306030303" pitchFamily="18" charset="0"/>
              </a:rPr>
              <a:t>davranma;</a:t>
            </a:r>
          </a:p>
          <a:p>
            <a:endParaRPr lang="tr-TR" sz="1800" dirty="0">
              <a:latin typeface="Constantia" panose="02030602050306030303" pitchFamily="18" charset="0"/>
            </a:endParaRPr>
          </a:p>
          <a:p>
            <a:r>
              <a:rPr lang="tr-TR" sz="1800" dirty="0" smtClean="0">
                <a:latin typeface="Constantia" panose="02030602050306030303" pitchFamily="18" charset="0"/>
              </a:rPr>
              <a:t>Terapistin </a:t>
            </a:r>
            <a:r>
              <a:rPr lang="tr-TR" sz="1800" dirty="0">
                <a:latin typeface="Constantia" panose="02030602050306030303" pitchFamily="18" charset="0"/>
              </a:rPr>
              <a:t>hastaya/danışana karşı </a:t>
            </a:r>
            <a:r>
              <a:rPr lang="tr-TR" sz="1800" dirty="0" smtClean="0">
                <a:latin typeface="Constantia" panose="02030602050306030303" pitchFamily="18" charset="0"/>
              </a:rPr>
              <a:t>sorumlulukları,</a:t>
            </a:r>
          </a:p>
          <a:p>
            <a:r>
              <a:rPr lang="tr-TR" sz="1800" dirty="0" smtClean="0">
                <a:latin typeface="Constantia" panose="02030602050306030303" pitchFamily="18" charset="0"/>
              </a:rPr>
              <a:t>Sanat </a:t>
            </a:r>
            <a:r>
              <a:rPr lang="tr-TR" sz="1800" dirty="0">
                <a:latin typeface="Constantia" panose="02030602050306030303" pitchFamily="18" charset="0"/>
              </a:rPr>
              <a:t>çalışmasının (</a:t>
            </a:r>
            <a:r>
              <a:rPr lang="tr-TR" sz="1800" dirty="0" err="1">
                <a:latin typeface="Constantia" panose="02030602050306030303" pitchFamily="18" charset="0"/>
              </a:rPr>
              <a:t>artworks</a:t>
            </a:r>
            <a:r>
              <a:rPr lang="tr-TR" sz="1800" dirty="0">
                <a:latin typeface="Constantia" panose="02030602050306030303" pitchFamily="18" charset="0"/>
              </a:rPr>
              <a:t>) </a:t>
            </a:r>
            <a:r>
              <a:rPr lang="tr-TR" sz="1800" dirty="0" smtClean="0">
                <a:latin typeface="Constantia" panose="02030602050306030303" pitchFamily="18" charset="0"/>
              </a:rPr>
              <a:t>hakları,</a:t>
            </a:r>
          </a:p>
          <a:p>
            <a:r>
              <a:rPr lang="tr-TR" sz="1800" dirty="0" smtClean="0">
                <a:latin typeface="Constantia" panose="02030602050306030303" pitchFamily="18" charset="0"/>
              </a:rPr>
              <a:t>Sanat </a:t>
            </a:r>
            <a:r>
              <a:rPr lang="tr-TR" sz="1800" dirty="0">
                <a:latin typeface="Constantia" panose="02030602050306030303" pitchFamily="18" charset="0"/>
              </a:rPr>
              <a:t>psikoterapistlerinin kendi eğitim ve </a:t>
            </a:r>
            <a:r>
              <a:rPr lang="tr-TR" sz="1800" dirty="0" smtClean="0">
                <a:latin typeface="Constantia" panose="02030602050306030303" pitchFamily="18" charset="0"/>
              </a:rPr>
              <a:t>gelişimleri; </a:t>
            </a:r>
            <a:r>
              <a:rPr lang="tr-TR" sz="1800" dirty="0" err="1" smtClean="0">
                <a:latin typeface="Constantia" panose="02030602050306030303" pitchFamily="18" charset="0"/>
              </a:rPr>
              <a:t>süpervizyon</a:t>
            </a:r>
            <a:r>
              <a:rPr lang="tr-TR" sz="1800" dirty="0">
                <a:latin typeface="Constantia" panose="02030602050306030303" pitchFamily="18" charset="0"/>
              </a:rPr>
              <a:t>, kendi terapi süreçleri ve kendi ürünlerine karşı geliştirilmesi gereken etik ilkelerin </a:t>
            </a:r>
            <a:r>
              <a:rPr lang="tr-TR" sz="1800" dirty="0" smtClean="0">
                <a:latin typeface="Constantia" panose="02030602050306030303" pitchFamily="18" charset="0"/>
              </a:rPr>
              <a:t>belirlenmesi,</a:t>
            </a:r>
            <a:r>
              <a:rPr lang="tr-TR" sz="1800" dirty="0">
                <a:latin typeface="Constantia" panose="02030602050306030303" pitchFamily="18" charset="0"/>
              </a:rPr>
              <a:t> </a:t>
            </a:r>
            <a:r>
              <a:rPr lang="tr-TR" sz="1800" dirty="0" smtClean="0">
                <a:latin typeface="Constantia" panose="02030602050306030303" pitchFamily="18" charset="0"/>
              </a:rPr>
              <a:t>araştırma etiği gibi alanlardan oluşur.</a:t>
            </a:r>
            <a:endParaRPr lang="tr-TR" sz="1800" dirty="0">
              <a:latin typeface="Constantia" panose="02030602050306030303" pitchFamily="18" charset="0"/>
            </a:endParaRPr>
          </a:p>
        </p:txBody>
      </p:sp>
    </p:spTree>
    <p:extLst>
      <p:ext uri="{BB962C8B-B14F-4D97-AF65-F5344CB8AC3E}">
        <p14:creationId xmlns:p14="http://schemas.microsoft.com/office/powerpoint/2010/main" val="2198107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989138"/>
            <a:ext cx="8229600" cy="4411662"/>
          </a:xfrm>
        </p:spPr>
        <p:txBody>
          <a:bodyPr/>
          <a:lstStyle/>
          <a:p>
            <a:pPr marL="0" indent="0" eaLnBrk="1" hangingPunct="1">
              <a:buFont typeface="Wingdings" pitchFamily="2" charset="2"/>
              <a:buNone/>
              <a:defRPr/>
            </a:pPr>
            <a:r>
              <a:rPr lang="tr-TR" b="1" dirty="0" smtClean="0">
                <a:solidFill>
                  <a:schemeClr val="accent1">
                    <a:lumMod val="60000"/>
                    <a:lumOff val="40000"/>
                  </a:schemeClr>
                </a:solidFill>
                <a:effectLst>
                  <a:outerShdw blurRad="38100" dist="38100" dir="2700000" algn="tl">
                    <a:srgbClr val="000000">
                      <a:alpha val="43137"/>
                    </a:srgbClr>
                  </a:outerShdw>
                </a:effectLst>
                <a:latin typeface="Constantia" pitchFamily="18" charset="0"/>
              </a:rPr>
              <a:t>Tüm katılımcılara teşekkür eder, </a:t>
            </a:r>
          </a:p>
          <a:p>
            <a:pPr marL="0" indent="0" eaLnBrk="1" hangingPunct="1">
              <a:buFont typeface="Wingdings" pitchFamily="2" charset="2"/>
              <a:buNone/>
              <a:defRPr/>
            </a:pPr>
            <a:r>
              <a:rPr lang="tr-TR" b="1" dirty="0">
                <a:solidFill>
                  <a:schemeClr val="accent1">
                    <a:lumMod val="60000"/>
                    <a:lumOff val="40000"/>
                  </a:schemeClr>
                </a:solidFill>
                <a:effectLst>
                  <a:outerShdw blurRad="38100" dist="38100" dir="2700000" algn="tl">
                    <a:srgbClr val="000000">
                      <a:alpha val="43137"/>
                    </a:srgbClr>
                  </a:outerShdw>
                </a:effectLst>
                <a:latin typeface="Constantia" pitchFamily="18" charset="0"/>
              </a:rPr>
              <a:t>	</a:t>
            </a:r>
            <a:r>
              <a:rPr lang="tr-TR" b="1" dirty="0" smtClean="0">
                <a:solidFill>
                  <a:schemeClr val="accent1">
                    <a:lumMod val="60000"/>
                    <a:lumOff val="40000"/>
                  </a:schemeClr>
                </a:solidFill>
                <a:effectLst>
                  <a:outerShdw blurRad="38100" dist="38100" dir="2700000" algn="tl">
                    <a:srgbClr val="000000">
                      <a:alpha val="43137"/>
                    </a:srgbClr>
                  </a:outerShdw>
                </a:effectLst>
                <a:latin typeface="Constantia" pitchFamily="18" charset="0"/>
              </a:rPr>
              <a:t>		verimli bir çalışma dilerim.</a:t>
            </a:r>
            <a:endParaRPr lang="en-US" b="1" dirty="0" smtClean="0">
              <a:solidFill>
                <a:schemeClr val="accent1">
                  <a:lumMod val="60000"/>
                  <a:lumOff val="40000"/>
                </a:schemeClr>
              </a:solidFill>
              <a:effectLst>
                <a:outerShdw blurRad="38100" dist="38100" dir="2700000" algn="tl">
                  <a:srgbClr val="000000">
                    <a:alpha val="43137"/>
                  </a:srgbClr>
                </a:outerShdw>
              </a:effectLst>
              <a:latin typeface="Constantia" pitchFamily="18" charset="0"/>
            </a:endParaRPr>
          </a:p>
          <a:p>
            <a:pPr eaLnBrk="1" hangingPunct="1">
              <a:defRPr/>
            </a:pPr>
            <a:endParaRPr lang="en-US"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8423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fontScheme name="Network">
      <a:majorFont>
        <a:latin typeface="Comic Sans MS"/>
        <a:ea typeface=""/>
        <a:cs typeface=""/>
      </a:majorFont>
      <a:minorFont>
        <a:latin typeface="Comic Sans MS"/>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Tema1</Template>
  <TotalTime>85</TotalTime>
  <Words>286</Words>
  <Application>Microsoft Office PowerPoint</Application>
  <PresentationFormat>Ekran Gösterisi (4:3)</PresentationFormat>
  <Paragraphs>64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Tema1</vt:lpstr>
      <vt:lpstr>Mesleki Uygulama, Standartlar  ve  Etik Komisyonu </vt:lpstr>
      <vt:lpstr>Komisyon Üyeleri</vt:lpstr>
      <vt:lpstr>Komisyonun Amacı</vt:lpstr>
      <vt:lpstr>PowerPoint Sunusu</vt:lpstr>
      <vt:lpstr>PowerPoint Sunusu</vt:lpstr>
      <vt:lpstr>PowerPoint Sunusu</vt:lpstr>
      <vt:lpstr>PowerPoint Sunusu</vt:lpstr>
      <vt:lpstr>Etik</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SANAT PSİKOTERAPİLERİ DERNEĞİ Çalışma Birimleri Sempozyumu       22 Haziran 2014 İstanbul  </dc:title>
  <cp:lastModifiedBy>HP</cp:lastModifiedBy>
  <cp:revision>10</cp:revision>
  <dcterms:modified xsi:type="dcterms:W3CDTF">2014-06-20T19:12:28Z</dcterms:modified>
</cp:coreProperties>
</file>